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handoutMasterIdLst>
    <p:handoutMasterId r:id="rId20"/>
  </p:handoutMasterIdLst>
  <p:sldIdLst>
    <p:sldId id="256" r:id="rId2"/>
    <p:sldId id="259" r:id="rId3"/>
    <p:sldId id="269" r:id="rId4"/>
    <p:sldId id="283" r:id="rId5"/>
    <p:sldId id="258" r:id="rId6"/>
    <p:sldId id="261" r:id="rId7"/>
    <p:sldId id="285" r:id="rId8"/>
    <p:sldId id="262" r:id="rId9"/>
    <p:sldId id="271" r:id="rId10"/>
    <p:sldId id="286" r:id="rId11"/>
    <p:sldId id="288" r:id="rId12"/>
    <p:sldId id="287" r:id="rId13"/>
    <p:sldId id="289" r:id="rId14"/>
    <p:sldId id="291" r:id="rId15"/>
    <p:sldId id="282" r:id="rId16"/>
    <p:sldId id="290" r:id="rId17"/>
    <p:sldId id="284" r:id="rId18"/>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1F2"/>
    <a:srgbClr val="007E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712" autoAdjust="0"/>
  </p:normalViewPr>
  <p:slideViewPr>
    <p:cSldViewPr>
      <p:cViewPr>
        <p:scale>
          <a:sx n="117" d="100"/>
          <a:sy n="117" d="100"/>
        </p:scale>
        <p:origin x="280" y="864"/>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D38AA-F850-476D-AC5F-47E4840D5C42}" type="datetimeFigureOut">
              <a:rPr lang="zh-CN" altLang="en-US" smtClean="0"/>
              <a:t>2019/3/31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F7F7EDD-3C02-497B-B72B-7BA1378F9B8B}" type="slidenum">
              <a:rPr lang="zh-CN" altLang="en-US" smtClean="0"/>
              <a:t>‹#›</a:t>
            </a:fld>
            <a:endParaRPr lang="zh-CN" altLang="en-US"/>
          </a:p>
        </p:txBody>
      </p:sp>
    </p:spTree>
    <p:extLst>
      <p:ext uri="{BB962C8B-B14F-4D97-AF65-F5344CB8AC3E}">
        <p14:creationId xmlns:p14="http://schemas.microsoft.com/office/powerpoint/2010/main" val="6144361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E944FB-5F0F-46A1-BEFA-4A3770FF1062}" type="datetimeFigureOut">
              <a:rPr lang="zh-CN" altLang="en-US" smtClean="0"/>
              <a:t>2019/3/31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26A31-CB15-470D-A625-65C057551819}" type="slidenum">
              <a:rPr lang="zh-CN" altLang="en-US" smtClean="0"/>
              <a:t>‹#›</a:t>
            </a:fld>
            <a:endParaRPr lang="zh-CN" altLang="en-US"/>
          </a:p>
        </p:txBody>
      </p:sp>
    </p:spTree>
    <p:extLst>
      <p:ext uri="{BB962C8B-B14F-4D97-AF65-F5344CB8AC3E}">
        <p14:creationId xmlns:p14="http://schemas.microsoft.com/office/powerpoint/2010/main" val="817848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526A31-CB15-470D-A625-65C057551819}" type="slidenum">
              <a:rPr lang="zh-CN" altLang="en-US" smtClean="0"/>
              <a:t>4</a:t>
            </a:fld>
            <a:endParaRPr lang="zh-CN" altLang="en-US"/>
          </a:p>
        </p:txBody>
      </p:sp>
    </p:spTree>
    <p:extLst>
      <p:ext uri="{BB962C8B-B14F-4D97-AF65-F5344CB8AC3E}">
        <p14:creationId xmlns:p14="http://schemas.microsoft.com/office/powerpoint/2010/main" val="3377497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7526A31-CB15-470D-A625-65C057551819}" type="slidenum">
              <a:rPr lang="zh-CN" altLang="en-US" smtClean="0"/>
              <a:t>9</a:t>
            </a:fld>
            <a:endParaRPr lang="zh-CN" altLang="en-US"/>
          </a:p>
        </p:txBody>
      </p:sp>
    </p:spTree>
    <p:extLst>
      <p:ext uri="{BB962C8B-B14F-4D97-AF65-F5344CB8AC3E}">
        <p14:creationId xmlns:p14="http://schemas.microsoft.com/office/powerpoint/2010/main" val="380625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7526A31-CB15-470D-A625-65C057551819}" type="slidenum">
              <a:rPr lang="zh-CN" altLang="en-US" smtClean="0"/>
              <a:t>15</a:t>
            </a:fld>
            <a:endParaRPr lang="zh-CN" altLang="en-US"/>
          </a:p>
        </p:txBody>
      </p:sp>
    </p:spTree>
    <p:extLst>
      <p:ext uri="{BB962C8B-B14F-4D97-AF65-F5344CB8AC3E}">
        <p14:creationId xmlns:p14="http://schemas.microsoft.com/office/powerpoint/2010/main" val="8012144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descr="大赛选手PPT模板.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5486"/>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5" name="日期占位符 3"/>
          <p:cNvSpPr>
            <a:spLocks noGrp="1"/>
          </p:cNvSpPr>
          <p:nvPr>
            <p:ph type="dt" sz="half" idx="10"/>
          </p:nvPr>
        </p:nvSpPr>
        <p:spPr/>
        <p:txBody>
          <a:bodyPr/>
          <a:lstStyle>
            <a:lvl1pPr>
              <a:defRPr/>
            </a:lvl1pPr>
          </a:lstStyle>
          <a:p>
            <a:pPr>
              <a:defRPr/>
            </a:pPr>
            <a:fld id="{C74989AF-EAD3-4CF5-8268-BA6F87D0A7AA}" type="datetimeFigureOut">
              <a:rPr lang="zh-CN" altLang="en-US"/>
              <a:pPr>
                <a:defRPr/>
              </a:pPr>
              <a:t>2019/3/31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7AF5FA97-73CD-41D0-B27B-FD28D665528C}" type="slidenum">
              <a:rPr lang="zh-CN" altLang="en-US"/>
              <a:pPr/>
              <a:t>‹#›</a:t>
            </a:fld>
            <a:endParaRPr lang="zh-CN" altLang="en-US"/>
          </a:p>
        </p:txBody>
      </p:sp>
      <p:pic>
        <p:nvPicPr>
          <p:cNvPr id="8" name="Picture 4" descr="https://www.datafountain.cn/_df_static/img/logo.378fa1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504" y="343987"/>
            <a:ext cx="2691810" cy="283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0806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34DC09E2-E01C-4ED0-9F3B-FBF76F3F7FE0}" type="datetimeFigureOut">
              <a:rPr lang="zh-CN" altLang="en-US"/>
              <a:pPr>
                <a:defRPr/>
              </a:pPr>
              <a:t>2019/3/31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43041616-8C63-4784-852B-707DA687A4E9}" type="slidenum">
              <a:rPr lang="zh-CN" altLang="en-US"/>
              <a:pPr/>
              <a:t>‹#›</a:t>
            </a:fld>
            <a:endParaRPr lang="zh-CN" altLang="en-US"/>
          </a:p>
        </p:txBody>
      </p:sp>
    </p:spTree>
    <p:extLst>
      <p:ext uri="{BB962C8B-B14F-4D97-AF65-F5344CB8AC3E}">
        <p14:creationId xmlns:p14="http://schemas.microsoft.com/office/powerpoint/2010/main" val="1500533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8D99680-19BD-4081-A118-21F587FA6FFE}" type="datetimeFigureOut">
              <a:rPr lang="zh-CN" altLang="en-US"/>
              <a:pPr>
                <a:defRPr/>
              </a:pPr>
              <a:t>2019/3/31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208CA94B-060E-4378-8645-B81F1F083294}" type="slidenum">
              <a:rPr lang="zh-CN" altLang="en-US"/>
              <a:pPr/>
              <a:t>‹#›</a:t>
            </a:fld>
            <a:endParaRPr lang="zh-CN" altLang="en-US"/>
          </a:p>
        </p:txBody>
      </p:sp>
    </p:spTree>
    <p:extLst>
      <p:ext uri="{BB962C8B-B14F-4D97-AF65-F5344CB8AC3E}">
        <p14:creationId xmlns:p14="http://schemas.microsoft.com/office/powerpoint/2010/main" val="857158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679BFB7-68B5-4A12-A2B5-74D4CD53AFFA}" type="datetimeFigureOut">
              <a:rPr lang="zh-CN" altLang="en-US"/>
              <a:pPr>
                <a:defRPr/>
              </a:pPr>
              <a:t>2019/3/31</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4EB97745-D293-4472-921D-433095B6AA21}" type="slidenum">
              <a:rPr lang="zh-CN" altLang="en-US"/>
              <a:pPr/>
              <a:t>‹#›</a:t>
            </a:fld>
            <a:endParaRPr lang="zh-CN" altLang="en-US"/>
          </a:p>
        </p:txBody>
      </p:sp>
      <p:pic>
        <p:nvPicPr>
          <p:cNvPr id="5" name="图片 6" descr="大赛选手PPT模板.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267494"/>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6112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CCB3484-821D-48A9-957F-0A26EBD7E572}" type="datetimeFigureOut">
              <a:rPr lang="zh-CN" altLang="en-US"/>
              <a:pPr>
                <a:defRPr/>
              </a:pPr>
              <a:t>2019/3/31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2042276-509B-42AA-BE3D-653E7125255E}" type="slidenum">
              <a:rPr lang="zh-CN" altLang="en-US"/>
              <a:pPr/>
              <a:t>‹#›</a:t>
            </a:fld>
            <a:endParaRPr lang="zh-CN" altLang="en-US"/>
          </a:p>
        </p:txBody>
      </p:sp>
    </p:spTree>
    <p:extLst>
      <p:ext uri="{BB962C8B-B14F-4D97-AF65-F5344CB8AC3E}">
        <p14:creationId xmlns:p14="http://schemas.microsoft.com/office/powerpoint/2010/main" val="3895819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817138D6-5CE0-4A07-B89D-2172DF3826CD}" type="datetimeFigureOut">
              <a:rPr lang="zh-CN" altLang="en-US"/>
              <a:pPr>
                <a:defRPr/>
              </a:pPr>
              <a:t>2019/3/31</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4887F64-2FE6-4504-A8BB-7EF2D07E98E6}" type="slidenum">
              <a:rPr lang="zh-CN" altLang="en-US"/>
              <a:pPr/>
              <a:t>‹#›</a:t>
            </a:fld>
            <a:endParaRPr lang="zh-CN" altLang="en-US"/>
          </a:p>
        </p:txBody>
      </p:sp>
    </p:spTree>
    <p:extLst>
      <p:ext uri="{BB962C8B-B14F-4D97-AF65-F5344CB8AC3E}">
        <p14:creationId xmlns:p14="http://schemas.microsoft.com/office/powerpoint/2010/main" val="2978273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B5428613-3022-4EA6-9B46-63EEF6DA2ED1}" type="datetimeFigureOut">
              <a:rPr lang="zh-CN" altLang="en-US"/>
              <a:pPr>
                <a:defRPr/>
              </a:pPr>
              <a:t>2019/3/31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9560EC5C-88D3-40F1-A73D-8B54DDA66D7D}" type="slidenum">
              <a:rPr lang="zh-CN" altLang="en-US"/>
              <a:pPr/>
              <a:t>‹#›</a:t>
            </a:fld>
            <a:endParaRPr lang="zh-CN" altLang="en-US"/>
          </a:p>
        </p:txBody>
      </p:sp>
    </p:spTree>
    <p:extLst>
      <p:ext uri="{BB962C8B-B14F-4D97-AF65-F5344CB8AC3E}">
        <p14:creationId xmlns:p14="http://schemas.microsoft.com/office/powerpoint/2010/main" val="329101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546D8F32-D5E6-41B1-862E-279A2823EC71}" type="datetimeFigureOut">
              <a:rPr lang="zh-CN" altLang="en-US"/>
              <a:pPr>
                <a:defRPr/>
              </a:pPr>
              <a:t>2019/3/31</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2F5DD522-C9D8-477C-BB35-C0B9C6052BC9}" type="slidenum">
              <a:rPr lang="zh-CN" altLang="en-US"/>
              <a:pPr/>
              <a:t>‹#›</a:t>
            </a:fld>
            <a:endParaRPr lang="zh-CN" altLang="en-US"/>
          </a:p>
        </p:txBody>
      </p:sp>
    </p:spTree>
    <p:extLst>
      <p:ext uri="{BB962C8B-B14F-4D97-AF65-F5344CB8AC3E}">
        <p14:creationId xmlns:p14="http://schemas.microsoft.com/office/powerpoint/2010/main" val="2194559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8C7D9EAE-7D81-414D-B902-8EA81611E404}" type="datetimeFigureOut">
              <a:rPr lang="zh-CN" altLang="en-US"/>
              <a:pPr>
                <a:defRPr/>
              </a:pPr>
              <a:t>2019/3/31</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22D5D71E-E817-45E8-8C51-ACC87693B1F0}" type="slidenum">
              <a:rPr lang="zh-CN" altLang="en-US"/>
              <a:pPr/>
              <a:t>‹#›</a:t>
            </a:fld>
            <a:endParaRPr lang="zh-CN" altLang="en-US"/>
          </a:p>
        </p:txBody>
      </p:sp>
    </p:spTree>
    <p:extLst>
      <p:ext uri="{BB962C8B-B14F-4D97-AF65-F5344CB8AC3E}">
        <p14:creationId xmlns:p14="http://schemas.microsoft.com/office/powerpoint/2010/main" val="619114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A4859469-38FC-4D6E-8C16-2FF685DAFF5E}" type="datetimeFigureOut">
              <a:rPr lang="zh-CN" altLang="en-US"/>
              <a:pPr>
                <a:defRPr/>
              </a:pPr>
              <a:t>2019/3/31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91C3BCE-DDE2-4A23-889A-A9F7F6447016}" type="slidenum">
              <a:rPr lang="zh-CN" altLang="en-US"/>
              <a:pPr/>
              <a:t>‹#›</a:t>
            </a:fld>
            <a:endParaRPr lang="zh-CN" altLang="en-US"/>
          </a:p>
        </p:txBody>
      </p:sp>
    </p:spTree>
    <p:extLst>
      <p:ext uri="{BB962C8B-B14F-4D97-AF65-F5344CB8AC3E}">
        <p14:creationId xmlns:p14="http://schemas.microsoft.com/office/powerpoint/2010/main" val="2015075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C258C7C-21F7-4149-895A-43365EDF3551}" type="datetimeFigureOut">
              <a:rPr lang="zh-CN" altLang="en-US"/>
              <a:pPr>
                <a:defRPr/>
              </a:pPr>
              <a:t>2019/3/31</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52294817-01D9-404E-AF24-139D5B5847B6}" type="slidenum">
              <a:rPr lang="zh-CN" altLang="en-US"/>
              <a:pPr/>
              <a:t>‹#›</a:t>
            </a:fld>
            <a:endParaRPr lang="zh-CN" altLang="en-US"/>
          </a:p>
        </p:txBody>
      </p:sp>
    </p:spTree>
    <p:extLst>
      <p:ext uri="{BB962C8B-B14F-4D97-AF65-F5344CB8AC3E}">
        <p14:creationId xmlns:p14="http://schemas.microsoft.com/office/powerpoint/2010/main" val="2393472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21CCC13B-112F-4CF3-B25C-BA380BA503BE}" type="datetimeFigureOut">
              <a:rPr lang="zh-CN" altLang="en-US"/>
              <a:pPr>
                <a:defRPr/>
              </a:pPr>
              <a:t>2019/3/31</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anose="020F0502020204030204" pitchFamily="34" charset="0"/>
              </a:defRPr>
            </a:lvl1pPr>
          </a:lstStyle>
          <a:p>
            <a:fld id="{FABE1F49-DCA3-4725-B3AD-0F5B90963858}"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66" r:id="rId2"/>
    <p:sldLayoutId id="2147483661" r:id="rId3"/>
    <p:sldLayoutId id="2147483662" r:id="rId4"/>
    <p:sldLayoutId id="2147483663" r:id="rId5"/>
    <p:sldLayoutId id="2147483664" r:id="rId6"/>
    <p:sldLayoutId id="2147483665" r:id="rId7"/>
    <p:sldLayoutId id="2147483667" r:id="rId8"/>
    <p:sldLayoutId id="2147483668" r:id="rId9"/>
    <p:sldLayoutId id="2147483669" r:id="rId10"/>
    <p:sldLayoutId id="2147483670"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5287F2C-E007-9B40-BBDE-90CF443F6184}"/>
              </a:ext>
            </a:extLst>
          </p:cNvPr>
          <p:cNvSpPr/>
          <p:nvPr/>
        </p:nvSpPr>
        <p:spPr>
          <a:xfrm>
            <a:off x="7876680" y="901402"/>
            <a:ext cx="1418941" cy="4838700"/>
          </a:xfrm>
          <a:prstGeom prst="rect">
            <a:avLst/>
          </a:prstGeom>
          <a:solidFill>
            <a:srgbClr val="F3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a:extLst>
              <a:ext uri="{FF2B5EF4-FFF2-40B4-BE49-F238E27FC236}">
                <a16:creationId xmlns:a16="http://schemas.microsoft.com/office/drawing/2014/main" id="{89EBAD6F-DB3B-C44A-ABAE-8EBB1CE86D34}"/>
              </a:ext>
            </a:extLst>
          </p:cNvPr>
          <p:cNvSpPr/>
          <p:nvPr/>
        </p:nvSpPr>
        <p:spPr>
          <a:xfrm>
            <a:off x="-108520" y="901402"/>
            <a:ext cx="1418941" cy="4838700"/>
          </a:xfrm>
          <a:prstGeom prst="rect">
            <a:avLst/>
          </a:prstGeom>
          <a:solidFill>
            <a:srgbClr val="F3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C319B20E-BB92-504A-A48A-601125F2F5CA}"/>
              </a:ext>
            </a:extLst>
          </p:cNvPr>
          <p:cNvPicPr>
            <a:picLocks noChangeAspect="1"/>
          </p:cNvPicPr>
          <p:nvPr/>
        </p:nvPicPr>
        <p:blipFill>
          <a:blip r:embed="rId2"/>
          <a:stretch>
            <a:fillRect/>
          </a:stretch>
        </p:blipFill>
        <p:spPr>
          <a:xfrm>
            <a:off x="1310421" y="901402"/>
            <a:ext cx="6858000" cy="4838700"/>
          </a:xfrm>
          <a:prstGeom prst="rect">
            <a:avLst/>
          </a:prstGeom>
        </p:spPr>
      </p:pic>
      <p:sp>
        <p:nvSpPr>
          <p:cNvPr id="10" name="矩形 9">
            <a:extLst>
              <a:ext uri="{FF2B5EF4-FFF2-40B4-BE49-F238E27FC236}">
                <a16:creationId xmlns:a16="http://schemas.microsoft.com/office/drawing/2014/main" id="{3C38875D-EF92-6844-9056-A774FE00A69B}"/>
              </a:ext>
            </a:extLst>
          </p:cNvPr>
          <p:cNvSpPr/>
          <p:nvPr/>
        </p:nvSpPr>
        <p:spPr>
          <a:xfrm>
            <a:off x="-491706" y="3435846"/>
            <a:ext cx="10127411" cy="1037729"/>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13" name="矩形 12"/>
          <p:cNvSpPr/>
          <p:nvPr/>
        </p:nvSpPr>
        <p:spPr>
          <a:xfrm>
            <a:off x="-612576" y="1779662"/>
            <a:ext cx="10127411" cy="1656184"/>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 name="Title 1"/>
          <p:cNvSpPr>
            <a:spLocks noGrp="1"/>
          </p:cNvSpPr>
          <p:nvPr>
            <p:ph type="ctrTitle"/>
          </p:nvPr>
        </p:nvSpPr>
        <p:spPr>
          <a:xfrm>
            <a:off x="185169" y="2211710"/>
            <a:ext cx="9108504" cy="1102519"/>
          </a:xfrm>
        </p:spPr>
        <p:txBody>
          <a:bodyPr>
            <a:noAutofit/>
          </a:bodyPr>
          <a:lstStyle/>
          <a:p>
            <a:r>
              <a:rPr lang="zh-CN" altLang="en-US" sz="4000" b="1" dirty="0">
                <a:latin typeface="Microsoft YaHei" panose="020B0503020204020204" pitchFamily="34" charset="-122"/>
                <a:ea typeface="Microsoft YaHei" panose="020B0503020204020204" pitchFamily="34" charset="-122"/>
              </a:rPr>
              <a:t>大数据医疗</a:t>
            </a:r>
            <a:br>
              <a:rPr lang="en-US" altLang="zh-CN" sz="4000" b="1" dirty="0">
                <a:latin typeface="Microsoft YaHei" panose="020B0503020204020204" pitchFamily="34" charset="-122"/>
                <a:ea typeface="Microsoft YaHei" panose="020B0503020204020204" pitchFamily="34" charset="-122"/>
              </a:rPr>
            </a:br>
            <a:r>
              <a:rPr lang="zh-CN" altLang="en-US" sz="4000" b="1" dirty="0">
                <a:latin typeface="Microsoft YaHei" panose="020B0503020204020204" pitchFamily="34" charset="-122"/>
                <a:ea typeface="Microsoft YaHei" panose="020B0503020204020204" pitchFamily="34" charset="-122"/>
              </a:rPr>
              <a:t>肝癌影像</a:t>
            </a:r>
            <a:r>
              <a:rPr lang="en-US" altLang="zh-CN" sz="4000" b="1" dirty="0">
                <a:latin typeface="Microsoft YaHei" panose="020B0503020204020204" pitchFamily="34" charset="-122"/>
                <a:ea typeface="Microsoft YaHei" panose="020B0503020204020204" pitchFamily="34" charset="-122"/>
              </a:rPr>
              <a:t>AI</a:t>
            </a:r>
            <a:r>
              <a:rPr lang="zh-CN" altLang="en-US" sz="4000" b="1" dirty="0">
                <a:latin typeface="Microsoft YaHei" panose="020B0503020204020204" pitchFamily="34" charset="-122"/>
                <a:ea typeface="Microsoft YaHei" panose="020B0503020204020204" pitchFamily="34" charset="-122"/>
              </a:rPr>
              <a:t>诊断</a:t>
            </a:r>
            <a:br>
              <a:rPr lang="en-US" b="1" dirty="0"/>
            </a:br>
            <a:endParaRPr lang="en-US" sz="2400" dirty="0">
              <a:latin typeface="微软雅黑" panose="020B0503020204020204" pitchFamily="34" charset="-122"/>
              <a:ea typeface="微软雅黑" panose="020B0503020204020204" pitchFamily="34" charset="-122"/>
            </a:endParaRPr>
          </a:p>
        </p:txBody>
      </p:sp>
      <p:sp>
        <p:nvSpPr>
          <p:cNvPr id="8" name="矩形 7"/>
          <p:cNvSpPr/>
          <p:nvPr/>
        </p:nvSpPr>
        <p:spPr>
          <a:xfrm>
            <a:off x="4185423" y="4011910"/>
            <a:ext cx="1107996" cy="461665"/>
          </a:xfrm>
          <a:prstGeom prst="rect">
            <a:avLst/>
          </a:prstGeom>
        </p:spPr>
        <p:txBody>
          <a:bodyPr wrap="none">
            <a:spAutoFit/>
          </a:bodyPr>
          <a:lstStyle/>
          <a:p>
            <a:pPr algn="ctr">
              <a:spcBef>
                <a:spcPts val="600"/>
              </a:spcBef>
            </a:pPr>
            <a:r>
              <a:rPr lang="zh-CN" altLang="en-US" sz="2400" b="1" dirty="0">
                <a:latin typeface="微软雅黑" panose="020B0503020204020204" pitchFamily="34" charset="-122"/>
                <a:ea typeface="微软雅黑" panose="020B0503020204020204" pitchFamily="34" charset="-122"/>
              </a:rPr>
              <a:t>硬刚队</a:t>
            </a:r>
            <a:endParaRPr lang="en-US" altLang="zh-CN"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9F8BCB-44D7-D344-A5ED-3271C95D3989}"/>
              </a:ext>
            </a:extLst>
          </p:cNvPr>
          <p:cNvPicPr>
            <a:picLocks noChangeAspect="1"/>
          </p:cNvPicPr>
          <p:nvPr/>
        </p:nvPicPr>
        <p:blipFill>
          <a:blip r:embed="rId2"/>
          <a:stretch>
            <a:fillRect/>
          </a:stretch>
        </p:blipFill>
        <p:spPr>
          <a:xfrm>
            <a:off x="256766" y="1131590"/>
            <a:ext cx="3928110" cy="2376264"/>
          </a:xfrm>
          <a:prstGeom prst="rect">
            <a:avLst/>
          </a:prstGeom>
        </p:spPr>
      </p:pic>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方</a:t>
            </a:r>
            <a:r>
              <a:rPr lang="zh-CN" altLang="en-US" sz="2800" b="1" dirty="0">
                <a:latin typeface="微软雅黑" panose="020B0503020204020204" pitchFamily="34" charset="-122"/>
                <a:ea typeface="微软雅黑" panose="020B0503020204020204" pitchFamily="34" charset="-122"/>
              </a:rPr>
              <a:t>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636229" y="330113"/>
            <a:ext cx="2525050"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rPr>
              <a:t>Residual Network</a:t>
            </a:r>
            <a:endParaRPr lang="zh-CN" altLang="en-US" sz="2000" b="1" dirty="0">
              <a:solidFill>
                <a:schemeClr val="bg1"/>
              </a:solidFill>
            </a:endParaRPr>
          </a:p>
        </p:txBody>
      </p:sp>
      <p:sp>
        <p:nvSpPr>
          <p:cNvPr id="21" name="矩形 20"/>
          <p:cNvSpPr/>
          <p:nvPr/>
        </p:nvSpPr>
        <p:spPr>
          <a:xfrm>
            <a:off x="4184876" y="987574"/>
            <a:ext cx="4857863" cy="3877985"/>
          </a:xfrm>
          <a:prstGeom prst="rect">
            <a:avLst/>
          </a:prstGeom>
        </p:spPr>
        <p:txBody>
          <a:bodyPr wrap="square">
            <a:spAutoFit/>
          </a:bodyPr>
          <a:lstStyle/>
          <a:p>
            <a:pPr marL="285750" indent="-285750">
              <a:spcBef>
                <a:spcPts val="600"/>
              </a:spcBef>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深度卷积网络自然的整合了低中高不同层次的特征，特征的层次可以靠加深网络的层次来丰富。从而，在构建卷积网络时，网络的深度越高，可抽取的特征层次就越丰富。</a:t>
            </a:r>
            <a:endParaRPr lang="en-US" altLang="zh-CN" dirty="0">
              <a:latin typeface="Microsoft YaHei" panose="020B0503020204020204" pitchFamily="34" charset="-122"/>
              <a:ea typeface="Microsoft YaHei" panose="020B0503020204020204" pitchFamily="34" charset="-122"/>
            </a:endParaRPr>
          </a:p>
          <a:p>
            <a:pPr marL="285750" indent="-285750">
              <a:spcBef>
                <a:spcPts val="600"/>
              </a:spcBef>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但是在使用深层次的网络结构时会遇到两个问题，梯度消失</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梯度爆炸问题和网络退化的问题。</a:t>
            </a:r>
            <a:endParaRPr lang="en-US" altLang="zh-CN" dirty="0">
              <a:latin typeface="Microsoft YaHei" panose="020B0503020204020204" pitchFamily="34" charset="-122"/>
              <a:ea typeface="Microsoft YaHei" panose="020B0503020204020204" pitchFamily="34" charset="-122"/>
            </a:endParaRPr>
          </a:p>
          <a:p>
            <a:pPr marL="285750" indent="-285750">
              <a:spcBef>
                <a:spcPts val="600"/>
              </a:spcBef>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微软亚洲研究院的何恺明、孙剑等人</a:t>
            </a:r>
            <a:r>
              <a:rPr lang="en-US" altLang="zh-CN" dirty="0">
                <a:latin typeface="Microsoft YaHei" panose="020B0503020204020204" pitchFamily="34" charset="-122"/>
                <a:ea typeface="Microsoft YaHei" panose="020B0503020204020204" pitchFamily="34" charset="-122"/>
              </a:rPr>
              <a:t>2015</a:t>
            </a:r>
            <a:r>
              <a:rPr lang="zh-CN" altLang="zh-CN" dirty="0">
                <a:latin typeface="Microsoft YaHei" panose="020B0503020204020204" pitchFamily="34" charset="-122"/>
                <a:ea typeface="Microsoft YaHei" panose="020B0503020204020204" pitchFamily="34" charset="-122"/>
              </a:rPr>
              <a:t>年提出的残差网络</a:t>
            </a:r>
            <a:r>
              <a:rPr lang="en-US" altLang="zh-CN" dirty="0">
                <a:latin typeface="Microsoft YaHei" panose="020B0503020204020204" pitchFamily="34" charset="-122"/>
                <a:ea typeface="Microsoft YaHei" panose="020B0503020204020204" pitchFamily="34" charset="-122"/>
              </a:rPr>
              <a:t>(Residual Network)[5]</a:t>
            </a:r>
            <a:r>
              <a:rPr lang="zh-CN" altLang="zh-CN" dirty="0">
                <a:latin typeface="Microsoft YaHei" panose="020B0503020204020204" pitchFamily="34" charset="-122"/>
                <a:ea typeface="Microsoft YaHei" panose="020B0503020204020204" pitchFamily="34" charset="-122"/>
              </a:rPr>
              <a:t>有效地缓解了这一影响。残差结构人为制造了恒等映射，就能让整个结构朝着恒等映射的方向去收敛，确保最终的错误率不会因为深度的变大而越来越差。</a:t>
            </a:r>
            <a:endParaRPr lang="zh-CN" altLang="en-US" sz="2000"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16AAC98-C03B-1A45-B07A-0356DE049061}"/>
              </a:ext>
            </a:extLst>
          </p:cNvPr>
          <p:cNvSpPr/>
          <p:nvPr/>
        </p:nvSpPr>
        <p:spPr>
          <a:xfrm>
            <a:off x="395536" y="4011910"/>
            <a:ext cx="3928110" cy="954107"/>
          </a:xfrm>
          <a:prstGeom prst="rect">
            <a:avLst/>
          </a:prstGeom>
        </p:spPr>
        <p:txBody>
          <a:bodyPr wrap="square">
            <a:spAutoFit/>
          </a:bodyPr>
          <a:lstStyle/>
          <a:p>
            <a:r>
              <a:rPr lang="en-US" altLang="zh-CN" sz="1400" dirty="0"/>
              <a:t>[5]</a:t>
            </a:r>
            <a:r>
              <a:rPr lang="zh-CN" altLang="en-US" sz="1400" dirty="0"/>
              <a:t> </a:t>
            </a:r>
            <a:r>
              <a:rPr lang="en-US" altLang="zh-CN" sz="1400" dirty="0"/>
              <a:t>Zhu W, Liu C, Wei F, et al. </a:t>
            </a:r>
            <a:r>
              <a:rPr lang="en-US" altLang="zh-CN" sz="1400" dirty="0" err="1"/>
              <a:t>DeepLung</a:t>
            </a:r>
            <a:r>
              <a:rPr lang="en-US" altLang="zh-CN" sz="1400" dirty="0"/>
              <a:t>: Deep 3D Dual Path Nets for Automated Pulmonary Nodule Detection and Classification[J]. 2018:673-681.</a:t>
            </a:r>
            <a:endParaRPr lang="zh-CN" altLang="en-US" sz="1400" dirty="0"/>
          </a:p>
        </p:txBody>
      </p:sp>
      <p:sp>
        <p:nvSpPr>
          <p:cNvPr id="7" name="矩形 6">
            <a:extLst>
              <a:ext uri="{FF2B5EF4-FFF2-40B4-BE49-F238E27FC236}">
                <a16:creationId xmlns:a16="http://schemas.microsoft.com/office/drawing/2014/main" id="{EED8D59F-4906-2A44-ACB4-802E17DF6946}"/>
              </a:ext>
            </a:extLst>
          </p:cNvPr>
          <p:cNvSpPr/>
          <p:nvPr/>
        </p:nvSpPr>
        <p:spPr>
          <a:xfrm>
            <a:off x="1043608" y="3471969"/>
            <a:ext cx="2073003" cy="338554"/>
          </a:xfrm>
          <a:prstGeom prst="rect">
            <a:avLst/>
          </a:prstGeom>
        </p:spPr>
        <p:txBody>
          <a:bodyPr wrap="none">
            <a:spAutoFit/>
          </a:bodyPr>
          <a:lstStyle/>
          <a:p>
            <a:r>
              <a:rPr lang="zh-CN" altLang="en-US" sz="1600" b="1" dirty="0">
                <a:latin typeface="Microsoft YaHei" panose="020B0503020204020204" pitchFamily="34" charset="-122"/>
                <a:ea typeface="Microsoft YaHei" panose="020B0503020204020204" pitchFamily="34" charset="-122"/>
              </a:rPr>
              <a:t>图</a:t>
            </a:r>
            <a:r>
              <a:rPr lang="en-US" altLang="zh-CN" sz="1600" b="1" dirty="0">
                <a:latin typeface="Microsoft YaHei" panose="020B0503020204020204" pitchFamily="34" charset="-122"/>
                <a:ea typeface="Microsoft YaHei" panose="020B0503020204020204" pitchFamily="34" charset="-122"/>
              </a:rPr>
              <a:t>2. </a:t>
            </a:r>
            <a:r>
              <a:rPr lang="zh-CN" altLang="en-US" sz="1600" b="1" dirty="0">
                <a:latin typeface="Microsoft YaHei" panose="020B0503020204020204" pitchFamily="34" charset="-122"/>
                <a:ea typeface="Microsoft YaHei" panose="020B0503020204020204" pitchFamily="34" charset="-122"/>
              </a:rPr>
              <a:t>残差网络示意图</a:t>
            </a:r>
            <a:endParaRPr lang="zh-CN"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74186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24AAC0B-6349-C345-8D8D-CE526794DB2F}"/>
              </a:ext>
            </a:extLst>
          </p:cNvPr>
          <p:cNvPicPr>
            <a:picLocks noChangeAspect="1"/>
          </p:cNvPicPr>
          <p:nvPr/>
        </p:nvPicPr>
        <p:blipFill>
          <a:blip r:embed="rId2"/>
          <a:stretch>
            <a:fillRect/>
          </a:stretch>
        </p:blipFill>
        <p:spPr>
          <a:xfrm>
            <a:off x="266256" y="1233905"/>
            <a:ext cx="3918620" cy="2280327"/>
          </a:xfrm>
          <a:prstGeom prst="rect">
            <a:avLst/>
          </a:prstGeom>
        </p:spPr>
      </p:pic>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方</a:t>
            </a:r>
            <a:r>
              <a:rPr lang="zh-CN" altLang="en-US" sz="2800" b="1" dirty="0">
                <a:latin typeface="微软雅黑" panose="020B0503020204020204" pitchFamily="34" charset="-122"/>
                <a:ea typeface="微软雅黑" panose="020B0503020204020204" pitchFamily="34" charset="-122"/>
              </a:rPr>
              <a:t>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636229" y="330113"/>
            <a:ext cx="3534942"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rPr>
              <a:t>Batch Normalization (BN)</a:t>
            </a:r>
            <a:r>
              <a:rPr lang="zh-CN" altLang="zh-CN" sz="2000" b="1" dirty="0">
                <a:solidFill>
                  <a:schemeClr val="bg1"/>
                </a:solidFill>
              </a:rPr>
              <a:t> </a:t>
            </a:r>
            <a:endParaRPr lang="zh-CN" altLang="en-US" sz="2000" b="1" dirty="0">
              <a:solidFill>
                <a:schemeClr val="bg1"/>
              </a:solidFill>
            </a:endParaRPr>
          </a:p>
        </p:txBody>
      </p:sp>
      <p:sp>
        <p:nvSpPr>
          <p:cNvPr id="21" name="矩形 20"/>
          <p:cNvSpPr/>
          <p:nvPr/>
        </p:nvSpPr>
        <p:spPr>
          <a:xfrm>
            <a:off x="4184876" y="987574"/>
            <a:ext cx="4857863" cy="3877985"/>
          </a:xfrm>
          <a:prstGeom prst="rect">
            <a:avLst/>
          </a:prstGeom>
        </p:spPr>
        <p:txBody>
          <a:bodyPr wrap="square">
            <a:spAutoFit/>
          </a:bodyPr>
          <a:lstStyle/>
          <a:p>
            <a:pPr marL="285750" indent="-285750">
              <a:spcBef>
                <a:spcPts val="500"/>
              </a:spcBef>
              <a:spcAft>
                <a:spcPts val="500"/>
              </a:spcAft>
              <a:buFont typeface="Arial" panose="020B0604020202020204" pitchFamily="34" charset="0"/>
              <a:buChar char="•"/>
            </a:pPr>
            <a:r>
              <a:rPr lang="en-US" altLang="zh-CN" sz="1700" dirty="0">
                <a:latin typeface="Microsoft YaHei" panose="020B0503020204020204" pitchFamily="34" charset="-122"/>
                <a:ea typeface="Microsoft YaHei" panose="020B0503020204020204" pitchFamily="34" charset="-122"/>
              </a:rPr>
              <a:t>Batch Normalization (BN)[6]</a:t>
            </a:r>
            <a:r>
              <a:rPr lang="zh-CN" altLang="zh-CN" sz="1700" dirty="0">
                <a:latin typeface="Microsoft YaHei" panose="020B0503020204020204" pitchFamily="34" charset="-122"/>
                <a:ea typeface="Microsoft YaHei" panose="020B0503020204020204" pitchFamily="34" charset="-122"/>
              </a:rPr>
              <a:t>的提出是用来解决“</a:t>
            </a:r>
            <a:r>
              <a:rPr lang="en-US" altLang="zh-CN" sz="1700" dirty="0">
                <a:latin typeface="Microsoft YaHei" panose="020B0503020204020204" pitchFamily="34" charset="-122"/>
                <a:ea typeface="Microsoft YaHei" panose="020B0503020204020204" pitchFamily="34" charset="-122"/>
              </a:rPr>
              <a:t>Internal Covariate Shift”</a:t>
            </a:r>
            <a:r>
              <a:rPr lang="zh-CN" altLang="zh-CN" sz="1700" dirty="0">
                <a:latin typeface="Microsoft YaHei" panose="020B0503020204020204" pitchFamily="34" charset="-122"/>
                <a:ea typeface="Microsoft YaHei" panose="020B0503020204020204" pitchFamily="34" charset="-122"/>
              </a:rPr>
              <a:t>问题，即输入数据的变化导致网络各层输入变化的问题</a:t>
            </a:r>
            <a:r>
              <a:rPr lang="zh-CN" altLang="en-US" sz="1700" dirty="0">
                <a:latin typeface="Microsoft YaHei" panose="020B0503020204020204" pitchFamily="34" charset="-122"/>
                <a:ea typeface="Microsoft YaHei" panose="020B0503020204020204" pitchFamily="34" charset="-122"/>
              </a:rPr>
              <a:t>；</a:t>
            </a:r>
            <a:endParaRPr lang="en-US" altLang="zh-CN" sz="1700" dirty="0">
              <a:latin typeface="Microsoft YaHei" panose="020B0503020204020204" pitchFamily="34" charset="-122"/>
              <a:ea typeface="Microsoft YaHei" panose="020B0503020204020204" pitchFamily="34" charset="-122"/>
            </a:endParaRPr>
          </a:p>
          <a:p>
            <a:pPr marL="285750" indent="-285750">
              <a:spcBef>
                <a:spcPts val="500"/>
              </a:spcBef>
              <a:spcAft>
                <a:spcPts val="500"/>
              </a:spcAft>
              <a:buFont typeface="Arial" panose="020B0604020202020204" pitchFamily="34" charset="0"/>
              <a:buChar char="•"/>
            </a:pPr>
            <a:r>
              <a:rPr lang="en-US" altLang="zh-CN" sz="1700" dirty="0">
                <a:latin typeface="Microsoft YaHei" panose="020B0503020204020204" pitchFamily="34" charset="-122"/>
                <a:ea typeface="Microsoft YaHei" panose="020B0503020204020204" pitchFamily="34" charset="-122"/>
              </a:rPr>
              <a:t>BN</a:t>
            </a:r>
            <a:r>
              <a:rPr lang="zh-CN" altLang="zh-CN" sz="1700" dirty="0">
                <a:latin typeface="Microsoft YaHei" panose="020B0503020204020204" pitchFamily="34" charset="-122"/>
                <a:ea typeface="Microsoft YaHei" panose="020B0503020204020204" pitchFamily="34" charset="-122"/>
              </a:rPr>
              <a:t>通过将每一层网络的输入进行</a:t>
            </a:r>
            <a:r>
              <a:rPr lang="zh-CN" altLang="en-US" sz="1700" dirty="0">
                <a:latin typeface="Microsoft YaHei" panose="020B0503020204020204" pitchFamily="34" charset="-122"/>
                <a:ea typeface="Microsoft YaHei" panose="020B0503020204020204" pitchFamily="34" charset="-122"/>
              </a:rPr>
              <a:t>归一化</a:t>
            </a:r>
            <a:r>
              <a:rPr lang="zh-CN" altLang="zh-CN" sz="1700" dirty="0">
                <a:latin typeface="Microsoft YaHei" panose="020B0503020204020204" pitchFamily="34" charset="-122"/>
                <a:ea typeface="Microsoft YaHei" panose="020B0503020204020204" pitchFamily="34" charset="-122"/>
              </a:rPr>
              <a:t>，保证输入分布的均值与方差固定在一定范围内，</a:t>
            </a:r>
            <a:r>
              <a:rPr lang="zh-CN" altLang="en-US" sz="1700" dirty="0">
                <a:latin typeface="Microsoft YaHei" panose="020B0503020204020204" pitchFamily="34" charset="-122"/>
                <a:ea typeface="Microsoft YaHei" panose="020B0503020204020204" pitchFamily="34" charset="-122"/>
              </a:rPr>
              <a:t>缓解</a:t>
            </a:r>
            <a:r>
              <a:rPr lang="zh-CN" altLang="zh-CN" sz="1700" dirty="0">
                <a:latin typeface="Microsoft YaHei" panose="020B0503020204020204" pitchFamily="34" charset="-122"/>
                <a:ea typeface="Microsoft YaHei" panose="020B0503020204020204" pitchFamily="34" charset="-122"/>
              </a:rPr>
              <a:t>了</a:t>
            </a:r>
            <a:r>
              <a:rPr lang="en-US" altLang="zh-CN" sz="1700" dirty="0">
                <a:latin typeface="Microsoft YaHei" panose="020B0503020204020204" pitchFamily="34" charset="-122"/>
                <a:ea typeface="Microsoft YaHei" panose="020B0503020204020204" pitchFamily="34" charset="-122"/>
              </a:rPr>
              <a:t>Internal Covariate Shift</a:t>
            </a:r>
            <a:r>
              <a:rPr lang="zh-CN" altLang="zh-CN" sz="1700" dirty="0">
                <a:latin typeface="Microsoft YaHei" panose="020B0503020204020204" pitchFamily="34" charset="-122"/>
                <a:ea typeface="Microsoft YaHei" panose="020B0503020204020204" pitchFamily="34" charset="-122"/>
              </a:rPr>
              <a:t>问题，并在一定程度上缓解了梯度消失，加速了模型收敛</a:t>
            </a:r>
            <a:r>
              <a:rPr lang="zh-CN" altLang="en-US" sz="1700" dirty="0">
                <a:latin typeface="Microsoft YaHei" panose="020B0503020204020204" pitchFamily="34" charset="-122"/>
                <a:ea typeface="Microsoft YaHei" panose="020B0503020204020204" pitchFamily="34" charset="-122"/>
              </a:rPr>
              <a:t>；</a:t>
            </a:r>
            <a:endParaRPr lang="en-US" altLang="zh-CN" sz="1700" dirty="0">
              <a:latin typeface="Microsoft YaHei" panose="020B0503020204020204" pitchFamily="34" charset="-122"/>
              <a:ea typeface="Microsoft YaHei" panose="020B0503020204020204" pitchFamily="34" charset="-122"/>
            </a:endParaRPr>
          </a:p>
          <a:p>
            <a:pPr marL="285750" indent="-285750">
              <a:spcBef>
                <a:spcPts val="500"/>
              </a:spcBef>
              <a:spcAft>
                <a:spcPts val="500"/>
              </a:spcAft>
              <a:buFont typeface="Arial" panose="020B0604020202020204" pitchFamily="34" charset="0"/>
              <a:buChar char="•"/>
            </a:pPr>
            <a:r>
              <a:rPr lang="en-US" altLang="zh-CN" sz="1700" dirty="0">
                <a:latin typeface="Microsoft YaHei" panose="020B0503020204020204" pitchFamily="34" charset="-122"/>
                <a:ea typeface="Microsoft YaHei" panose="020B0503020204020204" pitchFamily="34" charset="-122"/>
              </a:rPr>
              <a:t>BN</a:t>
            </a:r>
            <a:r>
              <a:rPr lang="zh-CN" altLang="zh-CN" sz="1700" dirty="0">
                <a:latin typeface="Microsoft YaHei" panose="020B0503020204020204" pitchFamily="34" charset="-122"/>
                <a:ea typeface="Microsoft YaHei" panose="020B0503020204020204" pitchFamily="34" charset="-122"/>
              </a:rPr>
              <a:t>使得网络对参数、激活函数更加具有鲁棒性，降低了神经网络模型训练和调参的复杂度；</a:t>
            </a:r>
            <a:endParaRPr lang="en-US" altLang="zh-CN" sz="1700" dirty="0">
              <a:latin typeface="Microsoft YaHei" panose="020B0503020204020204" pitchFamily="34" charset="-122"/>
              <a:ea typeface="Microsoft YaHei" panose="020B0503020204020204" pitchFamily="34" charset="-122"/>
            </a:endParaRPr>
          </a:p>
          <a:p>
            <a:pPr marL="285750" indent="-285750">
              <a:spcBef>
                <a:spcPts val="500"/>
              </a:spcBef>
              <a:spcAft>
                <a:spcPts val="500"/>
              </a:spcAft>
              <a:buFont typeface="Arial" panose="020B0604020202020204" pitchFamily="34" charset="0"/>
              <a:buChar char="•"/>
            </a:pPr>
            <a:r>
              <a:rPr lang="en-US" altLang="zh-CN" sz="1700" dirty="0">
                <a:latin typeface="Microsoft YaHei" panose="020B0503020204020204" pitchFamily="34" charset="-122"/>
                <a:ea typeface="Microsoft YaHei" panose="020B0503020204020204" pitchFamily="34" charset="-122"/>
              </a:rPr>
              <a:t>BN</a:t>
            </a:r>
            <a:r>
              <a:rPr lang="zh-CN" altLang="zh-CN" sz="1700" dirty="0">
                <a:latin typeface="Microsoft YaHei" panose="020B0503020204020204" pitchFamily="34" charset="-122"/>
                <a:ea typeface="Microsoft YaHei" panose="020B0503020204020204" pitchFamily="34" charset="-122"/>
              </a:rPr>
              <a:t>训练过程中由于使用</a:t>
            </a:r>
            <a:r>
              <a:rPr lang="en-US" altLang="zh-CN" sz="1700" dirty="0">
                <a:latin typeface="Microsoft YaHei" panose="020B0503020204020204" pitchFamily="34" charset="-122"/>
                <a:ea typeface="Microsoft YaHei" panose="020B0503020204020204" pitchFamily="34" charset="-122"/>
              </a:rPr>
              <a:t>mini-batch</a:t>
            </a:r>
            <a:r>
              <a:rPr lang="zh-CN" altLang="zh-CN" sz="1700" dirty="0">
                <a:latin typeface="Microsoft YaHei" panose="020B0503020204020204" pitchFamily="34" charset="-122"/>
                <a:ea typeface="Microsoft YaHei" panose="020B0503020204020204" pitchFamily="34" charset="-122"/>
              </a:rPr>
              <a:t>的</a:t>
            </a:r>
            <a:r>
              <a:rPr lang="en-US" altLang="zh-CN" sz="1700" dirty="0">
                <a:latin typeface="Microsoft YaHei" panose="020B0503020204020204" pitchFamily="34" charset="-122"/>
                <a:ea typeface="Microsoft YaHei" panose="020B0503020204020204" pitchFamily="34" charset="-122"/>
              </a:rPr>
              <a:t>mean/variance</a:t>
            </a:r>
            <a:r>
              <a:rPr lang="zh-CN" altLang="zh-CN" sz="1700" dirty="0">
                <a:latin typeface="Microsoft YaHei" panose="020B0503020204020204" pitchFamily="34" charset="-122"/>
                <a:ea typeface="Microsoft YaHei" panose="020B0503020204020204" pitchFamily="34" charset="-122"/>
              </a:rPr>
              <a:t>作为总体样本统计量估计，引入了随机噪声，在一定程度上对模型起到了正则化的效果。</a:t>
            </a:r>
          </a:p>
        </p:txBody>
      </p:sp>
      <p:sp>
        <p:nvSpPr>
          <p:cNvPr id="3" name="矩形 2">
            <a:extLst>
              <a:ext uri="{FF2B5EF4-FFF2-40B4-BE49-F238E27FC236}">
                <a16:creationId xmlns:a16="http://schemas.microsoft.com/office/drawing/2014/main" id="{F16AAC98-C03B-1A45-B07A-0356DE049061}"/>
              </a:ext>
            </a:extLst>
          </p:cNvPr>
          <p:cNvSpPr/>
          <p:nvPr/>
        </p:nvSpPr>
        <p:spPr>
          <a:xfrm>
            <a:off x="266256" y="3973949"/>
            <a:ext cx="4248472" cy="1169551"/>
          </a:xfrm>
          <a:prstGeom prst="rect">
            <a:avLst/>
          </a:prstGeom>
        </p:spPr>
        <p:txBody>
          <a:bodyPr wrap="square">
            <a:spAutoFit/>
          </a:bodyPr>
          <a:lstStyle/>
          <a:p>
            <a:r>
              <a:rPr lang="en-US" altLang="zh-CN" sz="1400" dirty="0"/>
              <a:t>[6] </a:t>
            </a:r>
            <a:r>
              <a:rPr lang="en-US" altLang="zh-CN" sz="1400" dirty="0" err="1"/>
              <a:t>Ioffe</a:t>
            </a:r>
            <a:r>
              <a:rPr lang="en-US" altLang="zh-CN" sz="1400" dirty="0"/>
              <a:t> S, </a:t>
            </a:r>
            <a:r>
              <a:rPr lang="en-US" altLang="zh-CN" sz="1400" dirty="0" err="1"/>
              <a:t>Szegedy</a:t>
            </a:r>
            <a:r>
              <a:rPr lang="en-US" altLang="zh-CN" sz="1400" dirty="0"/>
              <a:t> C. Batch Normalization: Accelerating Deep Network Training by Reducing Internal Covariate Shift[C]// International Conference on International Conference on Machine Learning. 2015.</a:t>
            </a:r>
            <a:endParaRPr lang="zh-CN" altLang="zh-CN" sz="1400" dirty="0"/>
          </a:p>
        </p:txBody>
      </p:sp>
      <p:sp>
        <p:nvSpPr>
          <p:cNvPr id="7" name="矩形 6">
            <a:extLst>
              <a:ext uri="{FF2B5EF4-FFF2-40B4-BE49-F238E27FC236}">
                <a16:creationId xmlns:a16="http://schemas.microsoft.com/office/drawing/2014/main" id="{EED8D59F-4906-2A44-ACB4-802E17DF6946}"/>
              </a:ext>
            </a:extLst>
          </p:cNvPr>
          <p:cNvSpPr/>
          <p:nvPr/>
        </p:nvSpPr>
        <p:spPr>
          <a:xfrm>
            <a:off x="847079" y="3476496"/>
            <a:ext cx="2756973" cy="338554"/>
          </a:xfrm>
          <a:prstGeom prst="rect">
            <a:avLst/>
          </a:prstGeom>
        </p:spPr>
        <p:txBody>
          <a:bodyPr wrap="none">
            <a:spAutoFit/>
          </a:bodyPr>
          <a:lstStyle/>
          <a:p>
            <a:r>
              <a:rPr lang="zh-CN" altLang="en-US" sz="1600" b="1" dirty="0">
                <a:latin typeface="Microsoft YaHei" panose="020B0503020204020204" pitchFamily="34" charset="-122"/>
                <a:ea typeface="Microsoft YaHei" panose="020B0503020204020204" pitchFamily="34" charset="-122"/>
              </a:rPr>
              <a:t>图</a:t>
            </a:r>
            <a:r>
              <a:rPr lang="en-US" altLang="zh-CN" sz="1600" b="1" dirty="0">
                <a:latin typeface="Microsoft YaHei" panose="020B0503020204020204" pitchFamily="34" charset="-122"/>
                <a:ea typeface="Microsoft YaHei" panose="020B0503020204020204" pitchFamily="34" charset="-122"/>
              </a:rPr>
              <a:t>3. Batch</a:t>
            </a:r>
            <a:r>
              <a:rPr lang="zh-CN" altLang="en-US" sz="1600" b="1" dirty="0">
                <a:latin typeface="Microsoft YaHei" panose="020B0503020204020204" pitchFamily="34" charset="-122"/>
                <a:ea typeface="Microsoft YaHei" panose="020B0503020204020204" pitchFamily="34" charset="-122"/>
              </a:rPr>
              <a:t> </a:t>
            </a:r>
            <a:r>
              <a:rPr lang="en-US" altLang="zh-CN" sz="1600" b="1" dirty="0">
                <a:latin typeface="Microsoft YaHei" panose="020B0503020204020204" pitchFamily="34" charset="-122"/>
                <a:ea typeface="Microsoft YaHei" panose="020B0503020204020204" pitchFamily="34" charset="-122"/>
              </a:rPr>
              <a:t>Normalization</a:t>
            </a:r>
            <a:endParaRPr lang="zh-CN"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09444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7E645432-89BC-6E49-82A6-ECF3B25656B7}"/>
              </a:ext>
            </a:extLst>
          </p:cNvPr>
          <p:cNvPicPr/>
          <p:nvPr/>
        </p:nvPicPr>
        <p:blipFill>
          <a:blip r:embed="rId2"/>
          <a:stretch>
            <a:fillRect/>
          </a:stretch>
        </p:blipFill>
        <p:spPr>
          <a:xfrm>
            <a:off x="179512" y="1019366"/>
            <a:ext cx="4126918" cy="2611018"/>
          </a:xfrm>
          <a:prstGeom prst="rect">
            <a:avLst/>
          </a:prstGeom>
        </p:spPr>
      </p:pic>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方</a:t>
            </a:r>
            <a:r>
              <a:rPr lang="zh-CN" altLang="en-US" sz="2800" b="1" dirty="0">
                <a:latin typeface="微软雅黑" panose="020B0503020204020204" pitchFamily="34" charset="-122"/>
                <a:ea typeface="微软雅黑" panose="020B0503020204020204" pitchFamily="34" charset="-122"/>
              </a:rPr>
              <a:t>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636229" y="330113"/>
            <a:ext cx="1745991"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fr-FR" altLang="zh-CN" sz="2000" b="1" dirty="0">
                <a:solidFill>
                  <a:schemeClr val="bg1"/>
                </a:solidFill>
                <a:latin typeface="Microsoft YaHei" panose="020B0503020204020204" pitchFamily="34" charset="-122"/>
                <a:ea typeface="Microsoft YaHei" panose="020B0503020204020204" pitchFamily="34" charset="-122"/>
              </a:rPr>
              <a:t>IBN-Block</a:t>
            </a:r>
            <a:r>
              <a:rPr lang="zh-CN" altLang="zh-CN" sz="2000" b="1" dirty="0">
                <a:solidFill>
                  <a:schemeClr val="bg1"/>
                </a:solidFill>
                <a:latin typeface="Microsoft YaHei" panose="020B0503020204020204" pitchFamily="34" charset="-122"/>
                <a:ea typeface="Microsoft YaHei" panose="020B0503020204020204" pitchFamily="34" charset="-122"/>
              </a:rPr>
              <a:t> </a:t>
            </a: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21" name="矩形 20"/>
          <p:cNvSpPr/>
          <p:nvPr/>
        </p:nvSpPr>
        <p:spPr>
          <a:xfrm>
            <a:off x="4184876" y="987574"/>
            <a:ext cx="4959124" cy="3985706"/>
          </a:xfrm>
          <a:prstGeom prst="rect">
            <a:avLst/>
          </a:prstGeom>
        </p:spPr>
        <p:txBody>
          <a:bodyPr wrap="square">
            <a:spAutoFit/>
          </a:bodyPr>
          <a:lstStyle/>
          <a:p>
            <a:pPr marL="285750" indent="-285750">
              <a:spcBef>
                <a:spcPts val="300"/>
              </a:spcBef>
              <a:spcAft>
                <a:spcPts val="300"/>
              </a:spcAft>
              <a:buFont typeface="Arial" panose="020B0604020202020204" pitchFamily="34" charset="0"/>
              <a:buChar char="•"/>
            </a:pPr>
            <a:r>
              <a:rPr lang="zh-CN" altLang="zh-CN" sz="1700" dirty="0">
                <a:latin typeface="Microsoft YaHei" panose="020B0503020204020204" pitchFamily="34" charset="-122"/>
                <a:ea typeface="Microsoft YaHei" panose="020B0503020204020204" pitchFamily="34" charset="-122"/>
              </a:rPr>
              <a:t>汤晓鸥</a:t>
            </a:r>
            <a:r>
              <a:rPr lang="en-US" altLang="zh-CN" sz="1700" dirty="0">
                <a:latin typeface="Microsoft YaHei" panose="020B0503020204020204" pitchFamily="34" charset="-122"/>
                <a:ea typeface="Microsoft YaHei" panose="020B0503020204020204" pitchFamily="34" charset="-122"/>
              </a:rPr>
              <a:t>[8]</a:t>
            </a:r>
            <a:r>
              <a:rPr lang="zh-CN" altLang="zh-CN" sz="1700" dirty="0">
                <a:latin typeface="Microsoft YaHei" panose="020B0503020204020204" pitchFamily="34" charset="-122"/>
                <a:ea typeface="Microsoft YaHei" panose="020B0503020204020204" pitchFamily="34" charset="-122"/>
              </a:rPr>
              <a:t>等人设计了一种新的卷积架构</a:t>
            </a:r>
            <a:r>
              <a:rPr lang="en-US" altLang="zh-CN" sz="1700" dirty="0">
                <a:latin typeface="Microsoft YaHei" panose="020B0503020204020204" pitchFamily="34" charset="-122"/>
                <a:ea typeface="Microsoft YaHei" panose="020B0503020204020204" pitchFamily="34" charset="-122"/>
              </a:rPr>
              <a:t>IBN-Net</a:t>
            </a:r>
            <a:r>
              <a:rPr lang="zh-CN" altLang="zh-CN" sz="1700" dirty="0">
                <a:latin typeface="Microsoft YaHei" panose="020B0503020204020204" pitchFamily="34" charset="-122"/>
                <a:ea typeface="Microsoft YaHei" panose="020B0503020204020204" pitchFamily="34" charset="-122"/>
              </a:rPr>
              <a:t>，如图</a:t>
            </a:r>
            <a:r>
              <a:rPr lang="en-US" altLang="zh-CN" sz="1700" dirty="0">
                <a:latin typeface="Microsoft YaHei" panose="020B0503020204020204" pitchFamily="34" charset="-122"/>
                <a:ea typeface="Microsoft YaHei" panose="020B0503020204020204" pitchFamily="34" charset="-122"/>
              </a:rPr>
              <a:t>3</a:t>
            </a:r>
            <a:r>
              <a:rPr lang="zh-CN" altLang="zh-CN" sz="1700" dirty="0">
                <a:latin typeface="Microsoft YaHei" panose="020B0503020204020204" pitchFamily="34" charset="-122"/>
                <a:ea typeface="Microsoft YaHei" panose="020B0503020204020204" pitchFamily="34" charset="-122"/>
              </a:rPr>
              <a:t>，既能让</a:t>
            </a:r>
            <a:r>
              <a:rPr lang="fr-FR" altLang="zh-CN" sz="1700" dirty="0">
                <a:latin typeface="Microsoft YaHei" panose="020B0503020204020204" pitchFamily="34" charset="-122"/>
                <a:ea typeface="Microsoft YaHei" panose="020B0503020204020204" pitchFamily="34" charset="-122"/>
              </a:rPr>
              <a:t>CNN</a:t>
            </a:r>
            <a:r>
              <a:rPr lang="zh-CN" altLang="zh-CN" sz="1700" dirty="0">
                <a:latin typeface="Microsoft YaHei" panose="020B0503020204020204" pitchFamily="34" charset="-122"/>
                <a:ea typeface="Microsoft YaHei" panose="020B0503020204020204" pitchFamily="34" charset="-122"/>
              </a:rPr>
              <a:t>提升它在原本领域的能力，又能帮它更好地泛化到新领域。</a:t>
            </a:r>
            <a:endParaRPr lang="en-US" altLang="zh-CN" sz="1700" dirty="0">
              <a:latin typeface="Microsoft YaHei" panose="020B0503020204020204" pitchFamily="34" charset="-122"/>
              <a:ea typeface="Microsoft YaHei" panose="020B0503020204020204" pitchFamily="34" charset="-122"/>
            </a:endParaRPr>
          </a:p>
          <a:p>
            <a:pPr marL="285750" indent="-285750">
              <a:spcBef>
                <a:spcPts val="300"/>
              </a:spcBef>
              <a:spcAft>
                <a:spcPts val="300"/>
              </a:spcAft>
              <a:buFont typeface="Arial" panose="020B0604020202020204" pitchFamily="34" charset="0"/>
              <a:buChar char="•"/>
            </a:pPr>
            <a:r>
              <a:rPr lang="zh-CN" altLang="zh-CN" sz="1700" dirty="0">
                <a:latin typeface="Microsoft YaHei" panose="020B0503020204020204" pitchFamily="34" charset="-122"/>
                <a:ea typeface="Microsoft YaHei" panose="020B0503020204020204" pitchFamily="34" charset="-122"/>
              </a:rPr>
              <a:t>他们通过研究</a:t>
            </a:r>
            <a:r>
              <a:rPr lang="en-US" altLang="zh-CN" sz="1700" dirty="0">
                <a:latin typeface="Microsoft YaHei" panose="020B0503020204020204" pitchFamily="34" charset="-122"/>
                <a:ea typeface="Microsoft YaHei" panose="020B0503020204020204" pitchFamily="34" charset="-122"/>
              </a:rPr>
              <a:t>IN(Instance Normalization)[7]</a:t>
            </a:r>
            <a:r>
              <a:rPr lang="zh-CN" altLang="zh-CN" sz="1700" dirty="0">
                <a:latin typeface="Microsoft YaHei" panose="020B0503020204020204" pitchFamily="34" charset="-122"/>
                <a:ea typeface="Microsoft YaHei" panose="020B0503020204020204" pitchFamily="34" charset="-122"/>
              </a:rPr>
              <a:t>和</a:t>
            </a:r>
            <a:r>
              <a:rPr lang="en-US" altLang="zh-CN" sz="1700" dirty="0">
                <a:latin typeface="Microsoft YaHei" panose="020B0503020204020204" pitchFamily="34" charset="-122"/>
                <a:ea typeface="Microsoft YaHei" panose="020B0503020204020204" pitchFamily="34" charset="-122"/>
              </a:rPr>
              <a:t>BN</a:t>
            </a:r>
            <a:r>
              <a:rPr lang="zh-CN" altLang="zh-CN" sz="1700" dirty="0">
                <a:latin typeface="Microsoft YaHei" panose="020B0503020204020204" pitchFamily="34" charset="-122"/>
                <a:ea typeface="Microsoft YaHei" panose="020B0503020204020204" pitchFamily="34" charset="-122"/>
              </a:rPr>
              <a:t>，发现</a:t>
            </a:r>
            <a:r>
              <a:rPr lang="en-US" altLang="zh-CN" sz="1700" dirty="0">
                <a:latin typeface="Microsoft YaHei" panose="020B0503020204020204" pitchFamily="34" charset="-122"/>
                <a:ea typeface="Microsoft YaHei" panose="020B0503020204020204" pitchFamily="34" charset="-122"/>
              </a:rPr>
              <a:t>IN</a:t>
            </a:r>
            <a:r>
              <a:rPr lang="zh-CN" altLang="zh-CN" sz="1700" dirty="0">
                <a:latin typeface="Microsoft YaHei" panose="020B0503020204020204" pitchFamily="34" charset="-122"/>
                <a:ea typeface="Microsoft YaHei" panose="020B0503020204020204" pitchFamily="34" charset="-122"/>
              </a:rPr>
              <a:t>学习到的是不随颜色、风格、虚拟</a:t>
            </a:r>
            <a:r>
              <a:rPr lang="en-US" altLang="zh-CN" sz="1700" dirty="0">
                <a:latin typeface="Microsoft YaHei" panose="020B0503020204020204" pitchFamily="34" charset="-122"/>
                <a:ea typeface="Microsoft YaHei" panose="020B0503020204020204" pitchFamily="34" charset="-122"/>
              </a:rPr>
              <a:t>/</a:t>
            </a:r>
            <a:r>
              <a:rPr lang="zh-CN" altLang="zh-CN" sz="1700" dirty="0">
                <a:latin typeface="Microsoft YaHei" panose="020B0503020204020204" pitchFamily="34" charset="-122"/>
                <a:ea typeface="Microsoft YaHei" panose="020B0503020204020204" pitchFamily="34" charset="-122"/>
              </a:rPr>
              <a:t>真实等外观变化而改变的特征，而</a:t>
            </a:r>
            <a:r>
              <a:rPr lang="en-US" altLang="zh-CN" sz="1700" dirty="0">
                <a:latin typeface="Microsoft YaHei" panose="020B0503020204020204" pitchFamily="34" charset="-122"/>
                <a:ea typeface="Microsoft YaHei" panose="020B0503020204020204" pitchFamily="34" charset="-122"/>
              </a:rPr>
              <a:t>BN</a:t>
            </a:r>
            <a:r>
              <a:rPr lang="zh-CN" altLang="zh-CN" sz="1700" dirty="0">
                <a:latin typeface="Microsoft YaHei" panose="020B0503020204020204" pitchFamily="34" charset="-122"/>
                <a:ea typeface="Microsoft YaHei" panose="020B0503020204020204" pitchFamily="34" charset="-122"/>
              </a:rPr>
              <a:t>则是保留与内容相关的信息。</a:t>
            </a:r>
            <a:endParaRPr lang="en-US" altLang="zh-CN" sz="1700" dirty="0">
              <a:latin typeface="Microsoft YaHei" panose="020B0503020204020204" pitchFamily="34" charset="-122"/>
              <a:ea typeface="Microsoft YaHei" panose="020B0503020204020204" pitchFamily="34" charset="-122"/>
            </a:endParaRPr>
          </a:p>
          <a:p>
            <a:pPr marL="285750" indent="-285750">
              <a:spcBef>
                <a:spcPts val="300"/>
              </a:spcBef>
              <a:spcAft>
                <a:spcPts val="300"/>
              </a:spcAft>
              <a:buFont typeface="Arial" panose="020B0604020202020204" pitchFamily="34" charset="0"/>
              <a:buChar char="•"/>
            </a:pPr>
            <a:r>
              <a:rPr lang="en-US" altLang="zh-CN" sz="1700" dirty="0">
                <a:latin typeface="Microsoft YaHei" panose="020B0503020204020204" pitchFamily="34" charset="-122"/>
                <a:ea typeface="Microsoft YaHei" panose="020B0503020204020204" pitchFamily="34" charset="-122"/>
              </a:rPr>
              <a:t>IBN-Net</a:t>
            </a:r>
            <a:r>
              <a:rPr lang="zh-CN" altLang="zh-CN" sz="1700" dirty="0">
                <a:latin typeface="Microsoft YaHei" panose="020B0503020204020204" pitchFamily="34" charset="-122"/>
                <a:ea typeface="Microsoft YaHei" panose="020B0503020204020204" pitchFamily="34" charset="-122"/>
              </a:rPr>
              <a:t>合理地组合使用</a:t>
            </a:r>
            <a:r>
              <a:rPr lang="en-US" altLang="zh-CN" sz="1700" dirty="0">
                <a:latin typeface="Microsoft YaHei" panose="020B0503020204020204" pitchFamily="34" charset="-122"/>
                <a:ea typeface="Microsoft YaHei" panose="020B0503020204020204" pitchFamily="34" charset="-122"/>
              </a:rPr>
              <a:t>IN</a:t>
            </a:r>
            <a:r>
              <a:rPr lang="zh-CN" altLang="zh-CN" sz="1700" dirty="0">
                <a:latin typeface="Microsoft YaHei" panose="020B0503020204020204" pitchFamily="34" charset="-122"/>
                <a:ea typeface="Microsoft YaHei" panose="020B0503020204020204" pitchFamily="34" charset="-122"/>
              </a:rPr>
              <a:t>和</a:t>
            </a:r>
            <a:r>
              <a:rPr lang="en-US" altLang="zh-CN" sz="1700" dirty="0">
                <a:latin typeface="Microsoft YaHei" panose="020B0503020204020204" pitchFamily="34" charset="-122"/>
                <a:ea typeface="Microsoft YaHei" panose="020B0503020204020204" pitchFamily="34" charset="-122"/>
              </a:rPr>
              <a:t>BN</a:t>
            </a:r>
            <a:r>
              <a:rPr lang="zh-CN" altLang="zh-CN" sz="1700" dirty="0">
                <a:latin typeface="Microsoft YaHei" panose="020B0503020204020204" pitchFamily="34" charset="-122"/>
                <a:ea typeface="Microsoft YaHei" panose="020B0503020204020204" pitchFamily="34" charset="-122"/>
              </a:rPr>
              <a:t>，同时提升了学习能力和泛化能力。</a:t>
            </a:r>
          </a:p>
          <a:p>
            <a:pPr marL="285750" indent="-285750">
              <a:spcBef>
                <a:spcPts val="300"/>
              </a:spcBef>
              <a:spcAft>
                <a:spcPts val="300"/>
              </a:spcAft>
              <a:buFont typeface="Arial" panose="020B0604020202020204" pitchFamily="34" charset="0"/>
              <a:buChar char="•"/>
            </a:pPr>
            <a:r>
              <a:rPr lang="en-US" altLang="zh-CN" sz="1700" b="1" dirty="0">
                <a:latin typeface="Microsoft YaHei" panose="020B0503020204020204" pitchFamily="34" charset="-122"/>
                <a:ea typeface="Microsoft YaHei" panose="020B0503020204020204" pitchFamily="34" charset="-122"/>
              </a:rPr>
              <a:t>CT</a:t>
            </a:r>
            <a:r>
              <a:rPr lang="zh-CN" altLang="zh-CN" sz="1700" b="1" dirty="0">
                <a:latin typeface="Microsoft YaHei" panose="020B0503020204020204" pitchFamily="34" charset="-122"/>
                <a:ea typeface="Microsoft YaHei" panose="020B0503020204020204" pitchFamily="34" charset="-122"/>
              </a:rPr>
              <a:t>在组织上的</a:t>
            </a:r>
            <a:r>
              <a:rPr lang="en-US" altLang="zh-CN" sz="1700" b="1" dirty="0">
                <a:latin typeface="Microsoft YaHei" panose="020B0503020204020204" pitchFamily="34" charset="-122"/>
                <a:ea typeface="Microsoft YaHei" panose="020B0503020204020204" pitchFamily="34" charset="-122"/>
              </a:rPr>
              <a:t>Hu</a:t>
            </a:r>
            <a:r>
              <a:rPr lang="zh-CN" altLang="zh-CN" sz="1700" b="1" dirty="0">
                <a:latin typeface="Microsoft YaHei" panose="020B0503020204020204" pitchFamily="34" charset="-122"/>
                <a:ea typeface="Microsoft YaHei" panose="020B0503020204020204" pitchFamily="34" charset="-122"/>
              </a:rPr>
              <a:t>值相对固定，但是扫描过程导致不同患者间的亮度差异也很明显。另外，医学影像中的癌变区域一般依赖于相对浅层的特征，比如边缘，强度值，形状等。因此我们在设计网络时也参考了这样的思想。</a:t>
            </a:r>
            <a:endParaRPr lang="zh-CN" altLang="en-US" sz="1700" b="1"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F16AAC98-C03B-1A45-B07A-0356DE049061}"/>
              </a:ext>
            </a:extLst>
          </p:cNvPr>
          <p:cNvSpPr/>
          <p:nvPr/>
        </p:nvSpPr>
        <p:spPr>
          <a:xfrm>
            <a:off x="179512" y="4011910"/>
            <a:ext cx="4392488" cy="1384995"/>
          </a:xfrm>
          <a:prstGeom prst="rect">
            <a:avLst/>
          </a:prstGeom>
        </p:spPr>
        <p:txBody>
          <a:bodyPr wrap="square">
            <a:spAutoFit/>
          </a:bodyPr>
          <a:lstStyle/>
          <a:p>
            <a:r>
              <a:rPr lang="en-US" altLang="zh-CN" sz="1400" dirty="0"/>
              <a:t>[7] Ulyanov D, </a:t>
            </a:r>
            <a:r>
              <a:rPr lang="en-US" altLang="zh-CN" sz="1400" dirty="0" err="1"/>
              <a:t>Vedaldi</a:t>
            </a:r>
            <a:r>
              <a:rPr lang="en-US" altLang="zh-CN" sz="1400" dirty="0"/>
              <a:t> A, </a:t>
            </a:r>
            <a:r>
              <a:rPr lang="en-US" altLang="zh-CN" sz="1400" dirty="0" err="1"/>
              <a:t>Lempitsky</a:t>
            </a:r>
            <a:r>
              <a:rPr lang="en-US" altLang="zh-CN" sz="1400" dirty="0"/>
              <a:t> V. Instance Normalization: The Missing Ingredient for Fast Stylization[J]. 2016.</a:t>
            </a:r>
            <a:endParaRPr lang="zh-CN" altLang="zh-CN" sz="1400" dirty="0"/>
          </a:p>
          <a:p>
            <a:r>
              <a:rPr lang="en-US" altLang="zh-CN" sz="1400" dirty="0"/>
              <a:t>[8] Pan X, Ping L, Shi J, et al. Two at Once: Enhancing Learning and Generalization Capacities via IBN-Net[J]. 2018.</a:t>
            </a:r>
            <a:endParaRPr lang="zh-CN" altLang="zh-CN" sz="1400" dirty="0"/>
          </a:p>
        </p:txBody>
      </p:sp>
      <p:sp>
        <p:nvSpPr>
          <p:cNvPr id="7" name="矩形 6">
            <a:extLst>
              <a:ext uri="{FF2B5EF4-FFF2-40B4-BE49-F238E27FC236}">
                <a16:creationId xmlns:a16="http://schemas.microsoft.com/office/drawing/2014/main" id="{EED8D59F-4906-2A44-ACB4-802E17DF6946}"/>
              </a:ext>
            </a:extLst>
          </p:cNvPr>
          <p:cNvSpPr/>
          <p:nvPr/>
        </p:nvSpPr>
        <p:spPr>
          <a:xfrm>
            <a:off x="1036688" y="3651870"/>
            <a:ext cx="2291012" cy="338554"/>
          </a:xfrm>
          <a:prstGeom prst="rect">
            <a:avLst/>
          </a:prstGeom>
        </p:spPr>
        <p:txBody>
          <a:bodyPr wrap="none">
            <a:spAutoFit/>
          </a:bodyPr>
          <a:lstStyle/>
          <a:p>
            <a:r>
              <a:rPr lang="zh-CN" altLang="en-US" sz="1600" b="1" dirty="0">
                <a:latin typeface="Microsoft YaHei" panose="020B0503020204020204" pitchFamily="34" charset="-122"/>
                <a:ea typeface="Microsoft YaHei" panose="020B0503020204020204" pitchFamily="34" charset="-122"/>
              </a:rPr>
              <a:t>图</a:t>
            </a:r>
            <a:r>
              <a:rPr lang="en-US" altLang="zh-CN" sz="1600" b="1" dirty="0">
                <a:latin typeface="Microsoft YaHei" panose="020B0503020204020204" pitchFamily="34" charset="-122"/>
                <a:ea typeface="Microsoft YaHei" panose="020B0503020204020204" pitchFamily="34" charset="-122"/>
              </a:rPr>
              <a:t>3. IBN-Block</a:t>
            </a:r>
            <a:r>
              <a:rPr lang="zh-CN" altLang="en-US" sz="1600" b="1" dirty="0">
                <a:latin typeface="Microsoft YaHei" panose="020B0503020204020204" pitchFamily="34" charset="-122"/>
                <a:ea typeface="Microsoft YaHei" panose="020B0503020204020204" pitchFamily="34" charset="-122"/>
              </a:rPr>
              <a:t>示意图</a:t>
            </a:r>
            <a:endParaRPr lang="zh-CN" altLang="zh-CN" sz="16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1946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方</a:t>
            </a:r>
            <a:r>
              <a:rPr lang="zh-CN" altLang="en-US" sz="2800" b="1" dirty="0">
                <a:latin typeface="微软雅黑" panose="020B0503020204020204" pitchFamily="34" charset="-122"/>
                <a:ea typeface="微软雅黑" panose="020B0503020204020204" pitchFamily="34" charset="-122"/>
              </a:rPr>
              <a:t>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636229" y="330113"/>
            <a:ext cx="1399742"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网络结构</a:t>
            </a:r>
            <a:endParaRPr lang="zh-CN" altLang="en-US" sz="2000" b="1" dirty="0">
              <a:solidFill>
                <a:schemeClr val="bg1"/>
              </a:solidFill>
            </a:endParaRPr>
          </a:p>
        </p:txBody>
      </p:sp>
      <p:pic>
        <p:nvPicPr>
          <p:cNvPr id="17" name="图片 16">
            <a:extLst>
              <a:ext uri="{FF2B5EF4-FFF2-40B4-BE49-F238E27FC236}">
                <a16:creationId xmlns:a16="http://schemas.microsoft.com/office/drawing/2014/main" id="{7DFEEFC1-EA2D-4F45-9DC5-6D66524D3B63}"/>
              </a:ext>
            </a:extLst>
          </p:cNvPr>
          <p:cNvPicPr/>
          <p:nvPr/>
        </p:nvPicPr>
        <p:blipFill>
          <a:blip r:embed="rId2"/>
          <a:stretch>
            <a:fillRect/>
          </a:stretch>
        </p:blipFill>
        <p:spPr>
          <a:xfrm>
            <a:off x="179513" y="1203598"/>
            <a:ext cx="5040559" cy="1477328"/>
          </a:xfrm>
          <a:prstGeom prst="rect">
            <a:avLst/>
          </a:prstGeom>
        </p:spPr>
      </p:pic>
      <p:sp>
        <p:nvSpPr>
          <p:cNvPr id="7" name="矩形 6">
            <a:extLst>
              <a:ext uri="{FF2B5EF4-FFF2-40B4-BE49-F238E27FC236}">
                <a16:creationId xmlns:a16="http://schemas.microsoft.com/office/drawing/2014/main" id="{896F1010-4AC8-624D-B20A-784A737E8B8C}"/>
              </a:ext>
            </a:extLst>
          </p:cNvPr>
          <p:cNvSpPr/>
          <p:nvPr/>
        </p:nvSpPr>
        <p:spPr>
          <a:xfrm>
            <a:off x="1597757" y="2338142"/>
            <a:ext cx="1476686" cy="307777"/>
          </a:xfrm>
          <a:prstGeom prst="rect">
            <a:avLst/>
          </a:prstGeom>
        </p:spPr>
        <p:txBody>
          <a:bodyPr wrap="none">
            <a:spAutoFit/>
          </a:bodyPr>
          <a:lstStyle/>
          <a:p>
            <a:r>
              <a:rPr lang="zh-CN" altLang="en-US" sz="1400" b="1" dirty="0">
                <a:latin typeface="Microsoft YaHei" panose="020B0503020204020204" pitchFamily="34" charset="-122"/>
                <a:ea typeface="Microsoft YaHei" panose="020B0503020204020204" pitchFamily="34" charset="-122"/>
              </a:rPr>
              <a:t>图</a:t>
            </a:r>
            <a:r>
              <a:rPr lang="en-US" altLang="zh-CN" sz="1400" b="1" dirty="0">
                <a:latin typeface="Microsoft YaHei" panose="020B0503020204020204" pitchFamily="34" charset="-122"/>
                <a:ea typeface="Microsoft YaHei" panose="020B0503020204020204" pitchFamily="34" charset="-122"/>
              </a:rPr>
              <a:t>1. </a:t>
            </a:r>
            <a:r>
              <a:rPr lang="zh-CN" altLang="en-US" sz="1400" b="1" dirty="0">
                <a:latin typeface="Microsoft YaHei" panose="020B0503020204020204" pitchFamily="34" charset="-122"/>
                <a:ea typeface="Microsoft YaHei" panose="020B0503020204020204" pitchFamily="34" charset="-122"/>
              </a:rPr>
              <a:t>模型结构图</a:t>
            </a:r>
            <a:endParaRPr lang="zh-CN" altLang="zh-CN" sz="1400" b="1" dirty="0">
              <a:latin typeface="Microsoft YaHei" panose="020B0503020204020204" pitchFamily="34" charset="-122"/>
              <a:ea typeface="Microsoft YaHei" panose="020B0503020204020204" pitchFamily="34" charset="-122"/>
            </a:endParaRPr>
          </a:p>
        </p:txBody>
      </p:sp>
      <p:sp>
        <p:nvSpPr>
          <p:cNvPr id="3" name="矩形 2">
            <a:extLst>
              <a:ext uri="{FF2B5EF4-FFF2-40B4-BE49-F238E27FC236}">
                <a16:creationId xmlns:a16="http://schemas.microsoft.com/office/drawing/2014/main" id="{DB33E9CD-61FE-3046-837C-D505C8941E8B}"/>
              </a:ext>
            </a:extLst>
          </p:cNvPr>
          <p:cNvSpPr/>
          <p:nvPr/>
        </p:nvSpPr>
        <p:spPr>
          <a:xfrm>
            <a:off x="91006" y="3035486"/>
            <a:ext cx="5212561" cy="830997"/>
          </a:xfrm>
          <a:prstGeom prst="rect">
            <a:avLst/>
          </a:prstGeom>
        </p:spPr>
        <p:txBody>
          <a:bodyPr wrap="square">
            <a:spAutoFit/>
          </a:bodyPr>
          <a:lstStyle/>
          <a:p>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采用</a:t>
            </a:r>
            <a:r>
              <a:rPr lang="en-US" altLang="zh-CN" sz="1600" b="1" dirty="0">
                <a:latin typeface="Microsoft YaHei" panose="020B0503020204020204" pitchFamily="34" charset="-122"/>
                <a:ea typeface="Microsoft YaHei" panose="020B0503020204020204" pitchFamily="34" charset="-122"/>
                <a:cs typeface="Arial" panose="020B0604020202020204" pitchFamily="34" charset="0"/>
              </a:rPr>
              <a:t>2D</a:t>
            </a:r>
            <a:r>
              <a:rPr lang="zh-CN" altLang="zh-CN" sz="1600" b="1" dirty="0">
                <a:latin typeface="Microsoft YaHei" panose="020B0503020204020204" pitchFamily="34" charset="-122"/>
                <a:ea typeface="Microsoft YaHei" panose="020B0503020204020204" pitchFamily="34" charset="-122"/>
                <a:cs typeface="Arial" panose="020B0604020202020204" pitchFamily="34" charset="0"/>
              </a:rPr>
              <a:t>和</a:t>
            </a:r>
            <a:r>
              <a:rPr lang="en-US" altLang="zh-CN" sz="1600" b="1" dirty="0">
                <a:latin typeface="Microsoft YaHei" panose="020B0503020204020204" pitchFamily="34" charset="-122"/>
                <a:ea typeface="Microsoft YaHei" panose="020B0503020204020204" pitchFamily="34" charset="-122"/>
                <a:cs typeface="Arial" panose="020B0604020202020204" pitchFamily="34" charset="0"/>
              </a:rPr>
              <a:t>3D</a:t>
            </a:r>
            <a:r>
              <a:rPr lang="zh-CN" altLang="zh-CN" sz="1600" b="1" dirty="0">
                <a:latin typeface="Microsoft YaHei" panose="020B0503020204020204" pitchFamily="34" charset="-122"/>
                <a:ea typeface="Microsoft YaHei" panose="020B0503020204020204" pitchFamily="34" charset="-122"/>
                <a:cs typeface="Arial" panose="020B0604020202020204" pitchFamily="34" charset="0"/>
              </a:rPr>
              <a:t>相结合</a:t>
            </a:r>
            <a:r>
              <a:rPr lang="zh-CN" altLang="zh-CN" sz="1600" dirty="0">
                <a:latin typeface="Microsoft YaHei" panose="020B0503020204020204" pitchFamily="34" charset="-122"/>
                <a:ea typeface="Microsoft YaHei" panose="020B0503020204020204" pitchFamily="34" charset="-122"/>
                <a:cs typeface="Arial" panose="020B0604020202020204" pitchFamily="34" charset="0"/>
              </a:rPr>
              <a:t>的下采样方法，考虑到了</a:t>
            </a:r>
            <a:r>
              <a:rPr lang="en-US" altLang="zh-CN" sz="1600" dirty="0">
                <a:latin typeface="Microsoft YaHei" panose="020B0503020204020204" pitchFamily="34" charset="-122"/>
                <a:ea typeface="Microsoft YaHei" panose="020B0503020204020204" pitchFamily="34" charset="-122"/>
                <a:cs typeface="Arial" panose="020B0604020202020204" pitchFamily="34" charset="0"/>
              </a:rPr>
              <a:t>CT</a:t>
            </a:r>
            <a:r>
              <a:rPr lang="zh-CN" altLang="zh-CN" sz="1600" dirty="0">
                <a:latin typeface="Microsoft YaHei" panose="020B0503020204020204" pitchFamily="34" charset="-122"/>
                <a:ea typeface="Microsoft YaHei" panose="020B0503020204020204" pitchFamily="34" charset="-122"/>
                <a:cs typeface="Arial" panose="020B0604020202020204" pitchFamily="34" charset="0"/>
              </a:rPr>
              <a:t>层间距与扫描平面分辨率的不一致性，这样的设计可以有效的减少局部容积效应的影响</a:t>
            </a:r>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a:t>
            </a:r>
            <a:endParaRPr lang="en-US" altLang="zh-CN" sz="1600" dirty="0">
              <a:latin typeface="Microsoft YaHei" panose="020B0503020204020204" pitchFamily="34" charset="-122"/>
              <a:ea typeface="Microsoft YaHei" panose="020B0503020204020204" pitchFamily="34" charset="-122"/>
              <a:cs typeface="Arial" panose="020B0604020202020204" pitchFamily="34" charset="0"/>
            </a:endParaRPr>
          </a:p>
        </p:txBody>
      </p:sp>
      <p:graphicFrame>
        <p:nvGraphicFramePr>
          <p:cNvPr id="4" name="表格 3">
            <a:extLst>
              <a:ext uri="{FF2B5EF4-FFF2-40B4-BE49-F238E27FC236}">
                <a16:creationId xmlns:a16="http://schemas.microsoft.com/office/drawing/2014/main" id="{C5F47194-F3E3-5D47-9723-143AC454C559}"/>
              </a:ext>
            </a:extLst>
          </p:cNvPr>
          <p:cNvGraphicFramePr>
            <a:graphicFrameLocks noGrp="1"/>
          </p:cNvGraphicFramePr>
          <p:nvPr>
            <p:extLst>
              <p:ext uri="{D42A27DB-BD31-4B8C-83A1-F6EECF244321}">
                <p14:modId xmlns:p14="http://schemas.microsoft.com/office/powerpoint/2010/main" val="425989103"/>
              </p:ext>
            </p:extLst>
          </p:nvPr>
        </p:nvGraphicFramePr>
        <p:xfrm>
          <a:off x="5387062" y="1665263"/>
          <a:ext cx="3582437" cy="2740446"/>
        </p:xfrm>
        <a:graphic>
          <a:graphicData uri="http://schemas.openxmlformats.org/drawingml/2006/table">
            <a:tbl>
              <a:tblPr firstRow="1" firstCol="1" bandRow="1">
                <a:tableStyleId>{5C22544A-7EE6-4342-B048-85BDC9FD1C3A}</a:tableStyleId>
              </a:tblPr>
              <a:tblGrid>
                <a:gridCol w="544331">
                  <a:extLst>
                    <a:ext uri="{9D8B030D-6E8A-4147-A177-3AD203B41FA5}">
                      <a16:colId xmlns:a16="http://schemas.microsoft.com/office/drawing/2014/main" val="1722237745"/>
                    </a:ext>
                  </a:extLst>
                </a:gridCol>
                <a:gridCol w="608182">
                  <a:extLst>
                    <a:ext uri="{9D8B030D-6E8A-4147-A177-3AD203B41FA5}">
                      <a16:colId xmlns:a16="http://schemas.microsoft.com/office/drawing/2014/main" val="3038321925"/>
                    </a:ext>
                  </a:extLst>
                </a:gridCol>
                <a:gridCol w="987227">
                  <a:extLst>
                    <a:ext uri="{9D8B030D-6E8A-4147-A177-3AD203B41FA5}">
                      <a16:colId xmlns:a16="http://schemas.microsoft.com/office/drawing/2014/main" val="172874170"/>
                    </a:ext>
                  </a:extLst>
                </a:gridCol>
                <a:gridCol w="455470">
                  <a:extLst>
                    <a:ext uri="{9D8B030D-6E8A-4147-A177-3AD203B41FA5}">
                      <a16:colId xmlns:a16="http://schemas.microsoft.com/office/drawing/2014/main" val="1103883274"/>
                    </a:ext>
                  </a:extLst>
                </a:gridCol>
                <a:gridCol w="987227">
                  <a:extLst>
                    <a:ext uri="{9D8B030D-6E8A-4147-A177-3AD203B41FA5}">
                      <a16:colId xmlns:a16="http://schemas.microsoft.com/office/drawing/2014/main" val="2263803956"/>
                    </a:ext>
                  </a:extLst>
                </a:gridCol>
              </a:tblGrid>
              <a:tr h="143077">
                <a:tc>
                  <a:txBody>
                    <a:bodyPr/>
                    <a:lstStyle/>
                    <a:p>
                      <a:pPr indent="12700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 </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indent="127000" algn="ctr">
                        <a:lnSpc>
                          <a:spcPct val="107000"/>
                        </a:lnSpc>
                        <a:spcBef>
                          <a:spcPts val="100"/>
                        </a:spcBef>
                        <a:spcAft>
                          <a:spcPts val="100"/>
                        </a:spcAft>
                      </a:pPr>
                      <a:r>
                        <a:rPr lang="zh-CN" sz="1100">
                          <a:solidFill>
                            <a:schemeClr val="tx1"/>
                          </a:solidFill>
                          <a:effectLst/>
                          <a:latin typeface="Microsoft YaHei" panose="020B0503020204020204" pitchFamily="34" charset="-122"/>
                          <a:ea typeface="Microsoft YaHei" panose="020B0503020204020204" pitchFamily="34" charset="-122"/>
                        </a:rPr>
                        <a:t>普通网络</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gridSpan="2">
                  <a:txBody>
                    <a:bodyPr/>
                    <a:lstStyle/>
                    <a:p>
                      <a:pPr indent="12700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Our’s</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extLst>
                  <a:ext uri="{0D108BD9-81ED-4DB2-BD59-A6C34878D82A}">
                    <a16:rowId xmlns:a16="http://schemas.microsoft.com/office/drawing/2014/main" val="1351310512"/>
                  </a:ext>
                </a:extLst>
              </a:tr>
              <a:tr h="448953">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Level</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zh-CN" sz="1100" dirty="0">
                          <a:solidFill>
                            <a:schemeClr val="tx1"/>
                          </a:solidFill>
                          <a:effectLst/>
                          <a:latin typeface="Microsoft YaHei" panose="020B0503020204020204" pitchFamily="34" charset="-122"/>
                          <a:ea typeface="Microsoft YaHei" panose="020B0503020204020204" pitchFamily="34" charset="-122"/>
                        </a:rPr>
                        <a:t>下采样方法</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zh-CN" sz="1100" dirty="0">
                          <a:solidFill>
                            <a:schemeClr val="tx1"/>
                          </a:solidFill>
                          <a:effectLst/>
                          <a:latin typeface="Microsoft YaHei" panose="020B0503020204020204" pitchFamily="34" charset="-122"/>
                          <a:ea typeface="Microsoft YaHei" panose="020B0503020204020204" pitchFamily="34" charset="-122"/>
                        </a:rPr>
                        <a:t>空间分辨率（</a:t>
                      </a:r>
                      <a:r>
                        <a:rPr lang="en-US" sz="1100" dirty="0">
                          <a:solidFill>
                            <a:schemeClr val="tx1"/>
                          </a:solidFill>
                          <a:effectLst/>
                          <a:latin typeface="Microsoft YaHei" panose="020B0503020204020204" pitchFamily="34" charset="-122"/>
                          <a:ea typeface="Microsoft YaHei" panose="020B0503020204020204" pitchFamily="34" charset="-122"/>
                        </a:rPr>
                        <a:t>mm</a:t>
                      </a:r>
                      <a:r>
                        <a:rPr lang="zh-CN" sz="1100" dirty="0">
                          <a:solidFill>
                            <a:schemeClr val="tx1"/>
                          </a:solidFill>
                          <a:effectLst/>
                          <a:latin typeface="Microsoft YaHei" panose="020B0503020204020204" pitchFamily="34" charset="-122"/>
                          <a:ea typeface="Microsoft YaHei" panose="020B0503020204020204" pitchFamily="34" charset="-122"/>
                        </a:rPr>
                        <a:t>）</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zh-CN" sz="1100" dirty="0">
                          <a:solidFill>
                            <a:schemeClr val="tx1"/>
                          </a:solidFill>
                          <a:effectLst/>
                          <a:latin typeface="Microsoft YaHei" panose="020B0503020204020204" pitchFamily="34" charset="-122"/>
                          <a:ea typeface="Microsoft YaHei" panose="020B0503020204020204" pitchFamily="34" charset="-122"/>
                        </a:rPr>
                        <a:t>下采样方法</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zh-CN" sz="1100">
                          <a:solidFill>
                            <a:schemeClr val="tx1"/>
                          </a:solidFill>
                          <a:effectLst/>
                          <a:latin typeface="Microsoft YaHei" panose="020B0503020204020204" pitchFamily="34" charset="-122"/>
                          <a:ea typeface="Microsoft YaHei" panose="020B0503020204020204" pitchFamily="34" charset="-122"/>
                        </a:rPr>
                        <a:t>空间分辨率（</a:t>
                      </a:r>
                      <a:r>
                        <a:rPr lang="en-US" sz="1100">
                          <a:solidFill>
                            <a:schemeClr val="tx1"/>
                          </a:solidFill>
                          <a:effectLst/>
                          <a:latin typeface="Microsoft YaHei" panose="020B0503020204020204" pitchFamily="34" charset="-122"/>
                          <a:ea typeface="Microsoft YaHei" panose="020B0503020204020204" pitchFamily="34" charset="-122"/>
                        </a:rPr>
                        <a:t>mm</a:t>
                      </a:r>
                      <a:r>
                        <a:rPr lang="zh-CN" sz="1100">
                          <a:solidFill>
                            <a:schemeClr val="tx1"/>
                          </a:solidFill>
                          <a:effectLst/>
                          <a:latin typeface="Microsoft YaHei" panose="020B0503020204020204" pitchFamily="34" charset="-122"/>
                          <a:ea typeface="Microsoft YaHei" panose="020B0503020204020204" pitchFamily="34" charset="-122"/>
                        </a:rPr>
                        <a:t>）</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00348761"/>
                  </a:ext>
                </a:extLst>
              </a:tr>
              <a:tr h="143077">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1</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 </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0.6×0.6×5</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 </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0.6×0.6×5</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6300666"/>
                  </a:ext>
                </a:extLst>
              </a:tr>
              <a:tr h="296015">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2</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1.2×1.2×10</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2D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1.2×1.2×5</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1930746"/>
                  </a:ext>
                </a:extLst>
              </a:tr>
              <a:tr h="296015">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2.4×2.4×20</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2D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2.4×2.4×5</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1884249"/>
                  </a:ext>
                </a:extLst>
              </a:tr>
              <a:tr h="296015">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4</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4.8×4.8×40</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2D</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4.8×4.8×5</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4116139"/>
                  </a:ext>
                </a:extLst>
              </a:tr>
              <a:tr h="296015">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5</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9.6×9.6×80</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3D</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9.6×9.6×10</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464395"/>
                  </a:ext>
                </a:extLst>
              </a:tr>
              <a:tr h="296015">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6</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19.2×19.2×120</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19.2×19.2×20</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061585"/>
                  </a:ext>
                </a:extLst>
              </a:tr>
              <a:tr h="296015">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7</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38.4×38.4×240</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a:solidFill>
                            <a:schemeClr val="tx1"/>
                          </a:solidFill>
                          <a:effectLst/>
                          <a:latin typeface="Microsoft YaHei" panose="020B0503020204020204" pitchFamily="34" charset="-122"/>
                          <a:ea typeface="Microsoft YaHei" panose="020B0503020204020204" pitchFamily="34" charset="-122"/>
                        </a:rPr>
                        <a:t>3D</a:t>
                      </a:r>
                      <a:endParaRPr lang="zh-CN" sz="180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0" algn="ctr">
                        <a:lnSpc>
                          <a:spcPct val="107000"/>
                        </a:lnSpc>
                        <a:spcBef>
                          <a:spcPts val="100"/>
                        </a:spcBef>
                        <a:spcAft>
                          <a:spcPts val="100"/>
                        </a:spcAft>
                      </a:pPr>
                      <a:r>
                        <a:rPr lang="en-US" sz="1100" dirty="0">
                          <a:solidFill>
                            <a:schemeClr val="tx1"/>
                          </a:solidFill>
                          <a:effectLst/>
                          <a:latin typeface="Microsoft YaHei" panose="020B0503020204020204" pitchFamily="34" charset="-122"/>
                          <a:ea typeface="Microsoft YaHei" panose="020B0503020204020204" pitchFamily="34" charset="-122"/>
                        </a:rPr>
                        <a:t>38.4×38.4×40</a:t>
                      </a:r>
                      <a:endParaRPr lang="zh-CN" sz="1800" dirty="0">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60426549"/>
                  </a:ext>
                </a:extLst>
              </a:tr>
            </a:tbl>
          </a:graphicData>
        </a:graphic>
      </p:graphicFrame>
      <p:sp>
        <p:nvSpPr>
          <p:cNvPr id="6" name="Rectangle 1">
            <a:extLst>
              <a:ext uri="{FF2B5EF4-FFF2-40B4-BE49-F238E27FC236}">
                <a16:creationId xmlns:a16="http://schemas.microsoft.com/office/drawing/2014/main" id="{42DE89DD-6CFA-564D-A208-1B3D142B73A6}"/>
              </a:ext>
            </a:extLst>
          </p:cNvPr>
          <p:cNvSpPr>
            <a:spLocks noChangeArrowheads="1"/>
          </p:cNvSpPr>
          <p:nvPr/>
        </p:nvSpPr>
        <p:spPr bwMode="auto">
          <a:xfrm>
            <a:off x="5508104" y="1131590"/>
            <a:ext cx="3113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270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rPr>
              <a:t>表2. 不同下采样多网络中各层分辨率影响</a:t>
            </a:r>
            <a:endParaRPr kumimoji="0" lang="en-US" altLang="zh-CN" sz="12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endParaRPr>
          </a:p>
          <a:p>
            <a:pPr marL="0" marR="0" lvl="0" indent="127000" algn="ctr" defTabSz="914400" rtl="0" eaLnBrk="0" fontAlgn="base" latinLnBrk="0" hangingPunct="0">
              <a:lnSpc>
                <a:spcPct val="100000"/>
              </a:lnSpc>
              <a:spcBef>
                <a:spcPct val="0"/>
              </a:spcBef>
              <a:spcAft>
                <a:spcPct val="0"/>
              </a:spcAft>
              <a:buClrTx/>
              <a:buSzTx/>
              <a:buFontTx/>
              <a:buNone/>
              <a:tabLst/>
            </a:pPr>
            <a:r>
              <a:rPr kumimoji="0" lang="zh-CN" altLang="zh-CN" sz="12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Arial" panose="020B0604020202020204" pitchFamily="34" charset="0"/>
              </a:rPr>
              <a:t>（平面分辨率以0.6mm计算）</a:t>
            </a:r>
            <a:endParaRPr kumimoji="0" lang="zh-CN" altLang="zh-CN" sz="1800" b="1"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8" name="矩形 7">
            <a:extLst>
              <a:ext uri="{FF2B5EF4-FFF2-40B4-BE49-F238E27FC236}">
                <a16:creationId xmlns:a16="http://schemas.microsoft.com/office/drawing/2014/main" id="{CDB85A15-03A0-2F46-9165-47858703A3E3}"/>
              </a:ext>
            </a:extLst>
          </p:cNvPr>
          <p:cNvSpPr/>
          <p:nvPr/>
        </p:nvSpPr>
        <p:spPr>
          <a:xfrm>
            <a:off x="138598" y="3939902"/>
            <a:ext cx="4572000" cy="584775"/>
          </a:xfrm>
          <a:prstGeom prst="rect">
            <a:avLst/>
          </a:prstGeom>
        </p:spPr>
        <p:txBody>
          <a:bodyPr>
            <a:spAutoFit/>
          </a:bodyPr>
          <a:lstStyle/>
          <a:p>
            <a:r>
              <a:rPr lang="zh-CN" altLang="en-US" sz="1600" dirty="0">
                <a:latin typeface="Microsoft YaHei" panose="020B0503020204020204" pitchFamily="34" charset="-122"/>
                <a:ea typeface="Microsoft YaHei" panose="020B0503020204020204" pitchFamily="34" charset="-122"/>
                <a:cs typeface="Arial" panose="020B0604020202020204" pitchFamily="34" charset="0"/>
              </a:rPr>
              <a:t>如</a:t>
            </a:r>
            <a:r>
              <a:rPr lang="zh-CN" altLang="zh-CN" sz="1600" dirty="0">
                <a:latin typeface="Microsoft YaHei" panose="020B0503020204020204" pitchFamily="34" charset="-122"/>
                <a:ea typeface="Microsoft YaHei" panose="020B0503020204020204" pitchFamily="34" charset="-122"/>
                <a:cs typeface="Arial" panose="020B0604020202020204" pitchFamily="34" charset="0"/>
              </a:rPr>
              <a:t>表</a:t>
            </a:r>
            <a:r>
              <a:rPr lang="en-US" altLang="zh-CN" sz="1600" dirty="0">
                <a:latin typeface="Microsoft YaHei" panose="020B0503020204020204" pitchFamily="34" charset="-122"/>
                <a:ea typeface="Microsoft YaHei" panose="020B0503020204020204" pitchFamily="34" charset="-122"/>
                <a:cs typeface="Arial" panose="020B0604020202020204" pitchFamily="34" charset="0"/>
              </a:rPr>
              <a:t>2</a:t>
            </a:r>
            <a:r>
              <a:rPr lang="zh-CN" altLang="zh-CN" sz="1600" dirty="0">
                <a:latin typeface="Microsoft YaHei" panose="020B0503020204020204" pitchFamily="34" charset="-122"/>
                <a:ea typeface="Microsoft YaHei" panose="020B0503020204020204" pitchFamily="34" charset="-122"/>
                <a:cs typeface="Arial" panose="020B0604020202020204" pitchFamily="34" charset="0"/>
              </a:rPr>
              <a:t>所示，我们的网络在空间分辨率上比起没有这样设计的网络有更好的一致性。</a:t>
            </a:r>
            <a:r>
              <a:rPr lang="zh-CN" altLang="zh-CN" sz="1600" dirty="0">
                <a:latin typeface="Microsoft YaHei" panose="020B0503020204020204" pitchFamily="34" charset="-122"/>
                <a:ea typeface="Microsoft YaHei" panose="020B0503020204020204" pitchFamily="34" charset="-122"/>
              </a:rPr>
              <a:t> </a:t>
            </a:r>
            <a:endParaRPr lang="zh-CN" altLang="en-US"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9074120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4B9606B-537A-2C4B-B554-2A2532AD7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2656" y="934730"/>
            <a:ext cx="6884023" cy="4589348"/>
          </a:xfrm>
          <a:prstGeom prst="rect">
            <a:avLst/>
          </a:prstGeom>
        </p:spPr>
      </p:pic>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模</a:t>
            </a:r>
            <a:r>
              <a:rPr lang="zh-CN" altLang="en-US" sz="2800" b="1" dirty="0">
                <a:latin typeface="微软雅黑" panose="020B0503020204020204" pitchFamily="34" charset="-122"/>
                <a:ea typeface="微软雅黑" panose="020B0503020204020204" pitchFamily="34" charset="-122"/>
              </a:rPr>
              <a:t>型</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可</a:t>
            </a:r>
            <a:r>
              <a:rPr lang="zh-CN" altLang="en-US" sz="2800" b="1" dirty="0">
                <a:latin typeface="微软雅黑" panose="020B0503020204020204" pitchFamily="34" charset="-122"/>
                <a:ea typeface="微软雅黑" panose="020B0503020204020204" pitchFamily="34" charset="-122"/>
              </a:rPr>
              <a:t>视</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9AED0BEF-3935-DD48-B345-8E6093D8079B}"/>
              </a:ext>
            </a:extLst>
          </p:cNvPr>
          <p:cNvSpPr/>
          <p:nvPr/>
        </p:nvSpPr>
        <p:spPr>
          <a:xfrm>
            <a:off x="4427984" y="1548539"/>
            <a:ext cx="4248472" cy="1200329"/>
          </a:xfrm>
          <a:prstGeom prst="rect">
            <a:avLst/>
          </a:prstGeom>
        </p:spPr>
        <p:txBody>
          <a:bodyPr wrap="square">
            <a:spAutoFit/>
          </a:bodyPr>
          <a:lstStyle/>
          <a:p>
            <a:pPr algn="ctr"/>
            <a:r>
              <a:rPr lang="zh-CN" altLang="en-US" sz="2400" dirty="0">
                <a:latin typeface="Microsoft YaHei" panose="020B0503020204020204" pitchFamily="34" charset="-122"/>
                <a:ea typeface="Microsoft YaHei" panose="020B0503020204020204" pitchFamily="34" charset="-122"/>
              </a:rPr>
              <a:t>利用</a:t>
            </a:r>
            <a:r>
              <a:rPr lang="en-US" altLang="zh-CN" sz="2400" dirty="0">
                <a:latin typeface="Microsoft YaHei" panose="020B0503020204020204" pitchFamily="34" charset="-122"/>
                <a:ea typeface="Microsoft YaHei" panose="020B0503020204020204" pitchFamily="34" charset="-122"/>
              </a:rPr>
              <a:t>CAM</a:t>
            </a:r>
            <a:r>
              <a:rPr lang="zh-CN" altLang="en-US" sz="2400" dirty="0">
                <a:latin typeface="Microsoft YaHei" panose="020B0503020204020204" pitchFamily="34" charset="-122"/>
                <a:ea typeface="Microsoft YaHei" panose="020B0503020204020204" pitchFamily="34" charset="-122"/>
              </a:rPr>
              <a:t>方法</a:t>
            </a: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latin typeface="Microsoft YaHei" panose="020B0503020204020204" pitchFamily="34" charset="-122"/>
                <a:ea typeface="Microsoft YaHei" panose="020B0503020204020204" pitchFamily="34" charset="-122"/>
              </a:rPr>
              <a:t>对模型中间层进行可视化</a:t>
            </a:r>
            <a:endParaRPr lang="en-US" altLang="zh-CN" sz="2400" dirty="0">
              <a:latin typeface="Microsoft YaHei" panose="020B0503020204020204" pitchFamily="34" charset="-122"/>
              <a:ea typeface="Microsoft YaHei" panose="020B0503020204020204" pitchFamily="34" charset="-122"/>
            </a:endParaRPr>
          </a:p>
          <a:p>
            <a:pPr algn="ctr"/>
            <a:r>
              <a:rPr lang="zh-CN" altLang="en-US" sz="2400" dirty="0">
                <a:latin typeface="Microsoft YaHei" panose="020B0503020204020204" pitchFamily="34" charset="-122"/>
                <a:ea typeface="Microsoft YaHei" panose="020B0503020204020204" pitchFamily="34" charset="-122"/>
              </a:rPr>
              <a:t>用热度图显示模型敏感位置</a:t>
            </a:r>
            <a:endParaRPr lang="zh-CN" altLang="zh-CN" sz="2400" dirty="0">
              <a:latin typeface="Microsoft YaHei" panose="020B0503020204020204" pitchFamily="34" charset="-122"/>
              <a:ea typeface="Microsoft YaHei" panose="020B0503020204020204" pitchFamily="34" charset="-122"/>
            </a:endParaRPr>
          </a:p>
        </p:txBody>
      </p:sp>
      <p:sp>
        <p:nvSpPr>
          <p:cNvPr id="12" name="矩形 11">
            <a:extLst>
              <a:ext uri="{FF2B5EF4-FFF2-40B4-BE49-F238E27FC236}">
                <a16:creationId xmlns:a16="http://schemas.microsoft.com/office/drawing/2014/main" id="{82C1899A-7077-C742-8515-E58167B3AF71}"/>
              </a:ext>
            </a:extLst>
          </p:cNvPr>
          <p:cNvSpPr/>
          <p:nvPr/>
        </p:nvSpPr>
        <p:spPr>
          <a:xfrm>
            <a:off x="5090014" y="3594961"/>
            <a:ext cx="3226402" cy="954107"/>
          </a:xfrm>
          <a:prstGeom prst="rect">
            <a:avLst/>
          </a:prstGeom>
        </p:spPr>
        <p:txBody>
          <a:bodyPr wrap="square">
            <a:spAutoFit/>
          </a:bodyPr>
          <a:lstStyle/>
          <a:p>
            <a:r>
              <a:rPr lang="zh-CN" altLang="en-US" sz="2800" b="1" dirty="0">
                <a:latin typeface="Microsoft YaHei" panose="020B0503020204020204" pitchFamily="34" charset="-122"/>
                <a:ea typeface="Microsoft YaHei" panose="020B0503020204020204" pitchFamily="34" charset="-122"/>
              </a:rPr>
              <a:t>快速辨识发病区域</a:t>
            </a:r>
          </a:p>
          <a:p>
            <a:r>
              <a:rPr lang="zh-CN" altLang="en-US" sz="2800" b="1" dirty="0">
                <a:latin typeface="Microsoft YaHei" panose="020B0503020204020204" pitchFamily="34" charset="-122"/>
                <a:ea typeface="Microsoft YaHei" panose="020B0503020204020204" pitchFamily="34" charset="-122"/>
              </a:rPr>
              <a:t>帮助医生解释病情</a:t>
            </a:r>
            <a:endParaRPr lang="zh-CN" altLang="zh-CN" sz="2800" b="1" dirty="0">
              <a:latin typeface="Microsoft YaHei" panose="020B0503020204020204" pitchFamily="34" charset="-122"/>
              <a:ea typeface="Microsoft YaHei" panose="020B0503020204020204" pitchFamily="34" charset="-122"/>
            </a:endParaRPr>
          </a:p>
        </p:txBody>
      </p:sp>
      <p:sp>
        <p:nvSpPr>
          <p:cNvPr id="13" name="矩形 12">
            <a:extLst>
              <a:ext uri="{FF2B5EF4-FFF2-40B4-BE49-F238E27FC236}">
                <a16:creationId xmlns:a16="http://schemas.microsoft.com/office/drawing/2014/main" id="{3A111A53-2CC0-4F42-8EA9-57B94D3D4354}"/>
              </a:ext>
            </a:extLst>
          </p:cNvPr>
          <p:cNvSpPr/>
          <p:nvPr/>
        </p:nvSpPr>
        <p:spPr>
          <a:xfrm>
            <a:off x="35496" y="1059582"/>
            <a:ext cx="4248472" cy="369332"/>
          </a:xfrm>
          <a:prstGeom prst="rect">
            <a:avLst/>
          </a:prstGeom>
        </p:spPr>
        <p:txBody>
          <a:bodyPr wrap="square">
            <a:spAutoFit/>
          </a:bodyPr>
          <a:lstStyle/>
          <a:p>
            <a:pPr algn="ctr"/>
            <a:r>
              <a:rPr lang="zh-CN" altLang="en-US" b="1" dirty="0">
                <a:latin typeface="Microsoft YaHei" panose="020B0503020204020204" pitchFamily="34" charset="-122"/>
                <a:ea typeface="Microsoft YaHei" panose="020B0503020204020204" pitchFamily="34" charset="-122"/>
              </a:rPr>
              <a:t>图</a:t>
            </a:r>
            <a:r>
              <a:rPr lang="en-US" altLang="zh-CN" b="1" dirty="0">
                <a:latin typeface="Microsoft YaHei" panose="020B0503020204020204" pitchFamily="34" charset="-122"/>
                <a:ea typeface="Microsoft YaHei" panose="020B0503020204020204" pitchFamily="34" charset="-122"/>
              </a:rPr>
              <a:t>4</a:t>
            </a:r>
            <a:r>
              <a:rPr lang="zh-CN" altLang="en-US" b="1" dirty="0">
                <a:latin typeface="Microsoft YaHei" panose="020B0503020204020204" pitchFamily="34" charset="-122"/>
                <a:ea typeface="Microsoft YaHei" panose="020B0503020204020204" pitchFamily="34" charset="-122"/>
              </a:rPr>
              <a:t> 肝癌热图</a:t>
            </a:r>
            <a:endParaRPr lang="zh-CN"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6313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算</a:t>
            </a:r>
            <a:r>
              <a:rPr lang="zh-CN" altLang="en-US" sz="2800" b="1" dirty="0">
                <a:latin typeface="微软雅黑" panose="020B0503020204020204" pitchFamily="34" charset="-122"/>
                <a:ea typeface="微软雅黑" panose="020B0503020204020204" pitchFamily="34" charset="-122"/>
              </a:rPr>
              <a:t>法</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优</a:t>
            </a:r>
            <a:r>
              <a:rPr lang="zh-CN" altLang="en-US" sz="2800" b="1" dirty="0">
                <a:latin typeface="微软雅黑" panose="020B0503020204020204" pitchFamily="34" charset="-122"/>
                <a:ea typeface="微软雅黑" panose="020B0503020204020204" pitchFamily="34" charset="-122"/>
              </a:rPr>
              <a:t>势</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5" name="矩形 14"/>
          <p:cNvSpPr/>
          <p:nvPr/>
        </p:nvSpPr>
        <p:spPr>
          <a:xfrm>
            <a:off x="401749" y="2307795"/>
            <a:ext cx="8333729" cy="923330"/>
          </a:xfrm>
          <a:prstGeom prst="rect">
            <a:avLst/>
          </a:prstGeom>
        </p:spPr>
        <p:txBody>
          <a:bodyPr wrap="square">
            <a:spAutoFit/>
          </a:bodyPr>
          <a:lstStyle/>
          <a:p>
            <a:pPr marL="285750" indent="-285750">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整个训练过程需要在两个</a:t>
            </a:r>
            <a:r>
              <a:rPr lang="en-US" altLang="zh-CN" dirty="0">
                <a:latin typeface="Microsoft YaHei" panose="020B0503020204020204" pitchFamily="34" charset="-122"/>
                <a:ea typeface="Microsoft YaHei" panose="020B0503020204020204" pitchFamily="34" charset="-122"/>
              </a:rPr>
              <a:t>1080Ti GPU</a:t>
            </a:r>
            <a:r>
              <a:rPr lang="zh-CN" altLang="zh-CN" dirty="0">
                <a:latin typeface="Microsoft YaHei" panose="020B0503020204020204" pitchFamily="34" charset="-122"/>
                <a:ea typeface="Microsoft YaHei" panose="020B0503020204020204" pitchFamily="34" charset="-122"/>
              </a:rPr>
              <a:t>下</a:t>
            </a:r>
            <a:r>
              <a:rPr lang="zh-CN" altLang="en-US" dirty="0">
                <a:latin typeface="Microsoft YaHei" panose="020B0503020204020204" pitchFamily="34" charset="-122"/>
                <a:ea typeface="Microsoft YaHei" panose="020B0503020204020204" pitchFamily="34" charset="-122"/>
              </a:rPr>
              <a:t>仅</a:t>
            </a:r>
            <a:r>
              <a:rPr lang="zh-CN" altLang="zh-CN" dirty="0">
                <a:latin typeface="Microsoft YaHei" panose="020B0503020204020204" pitchFamily="34" charset="-122"/>
                <a:ea typeface="Microsoft YaHei" panose="020B0503020204020204" pitchFamily="34" charset="-122"/>
              </a:rPr>
              <a:t>训练</a:t>
            </a:r>
            <a:r>
              <a:rPr lang="en-US" altLang="zh-CN" dirty="0">
                <a:latin typeface="Microsoft YaHei" panose="020B0503020204020204" pitchFamily="34" charset="-122"/>
                <a:ea typeface="Microsoft YaHei" panose="020B0503020204020204" pitchFamily="34" charset="-122"/>
              </a:rPr>
              <a:t>3</a:t>
            </a:r>
            <a:r>
              <a:rPr lang="zh-CN" altLang="zh-CN" dirty="0">
                <a:latin typeface="Microsoft YaHei" panose="020B0503020204020204" pitchFamily="34" charset="-122"/>
                <a:ea typeface="Microsoft YaHei" panose="020B0503020204020204" pitchFamily="34" charset="-122"/>
              </a:rPr>
              <a:t>个小时。在预测</a:t>
            </a:r>
            <a:r>
              <a:rPr lang="zh-CN" altLang="en-US" dirty="0">
                <a:latin typeface="Microsoft YaHei" panose="020B0503020204020204" pitchFamily="34" charset="-122"/>
                <a:ea typeface="Microsoft YaHei" panose="020B0503020204020204" pitchFamily="34" charset="-122"/>
              </a:rPr>
              <a:t>时</a:t>
            </a:r>
            <a:r>
              <a:rPr lang="zh-CN" altLang="zh-CN" dirty="0">
                <a:latin typeface="Microsoft YaHei" panose="020B0503020204020204" pitchFamily="34" charset="-122"/>
                <a:ea typeface="Microsoft YaHei" panose="020B0503020204020204" pitchFamily="34" charset="-122"/>
              </a:rPr>
              <a:t>，使用单个</a:t>
            </a:r>
            <a:r>
              <a:rPr lang="en-US" altLang="zh-CN" dirty="0">
                <a:latin typeface="Microsoft YaHei" panose="020B0503020204020204" pitchFamily="34" charset="-122"/>
                <a:ea typeface="Microsoft YaHei" panose="020B0503020204020204" pitchFamily="34" charset="-122"/>
              </a:rPr>
              <a:t>1080Ti,</a:t>
            </a:r>
            <a:r>
              <a:rPr lang="zh-CN" altLang="zh-CN" dirty="0">
                <a:latin typeface="Microsoft YaHei" panose="020B0503020204020204" pitchFamily="34" charset="-122"/>
                <a:ea typeface="Microsoft YaHei" panose="020B0503020204020204" pitchFamily="34" charset="-122"/>
              </a:rPr>
              <a:t>测试集的近</a:t>
            </a:r>
            <a:r>
              <a:rPr lang="en-US" altLang="zh-CN" dirty="0">
                <a:latin typeface="Microsoft YaHei" panose="020B0503020204020204" pitchFamily="34" charset="-122"/>
                <a:ea typeface="Microsoft YaHei" panose="020B0503020204020204" pitchFamily="34" charset="-122"/>
              </a:rPr>
              <a:t>4000</a:t>
            </a:r>
            <a:r>
              <a:rPr lang="zh-CN" altLang="zh-CN" dirty="0">
                <a:latin typeface="Microsoft YaHei" panose="020B0503020204020204" pitchFamily="34" charset="-122"/>
                <a:ea typeface="Microsoft YaHei" panose="020B0503020204020204" pitchFamily="34" charset="-122"/>
              </a:rPr>
              <a:t>个</a:t>
            </a:r>
            <a:r>
              <a:rPr lang="en-US" altLang="zh-CN" dirty="0">
                <a:latin typeface="Microsoft YaHei" panose="020B0503020204020204" pitchFamily="34" charset="-122"/>
                <a:ea typeface="Microsoft YaHei" panose="020B0503020204020204" pitchFamily="34" charset="-122"/>
              </a:rPr>
              <a:t>Case</a:t>
            </a:r>
            <a:r>
              <a:rPr lang="zh-CN" altLang="zh-CN" dirty="0">
                <a:latin typeface="Microsoft YaHei" panose="020B0503020204020204" pitchFamily="34" charset="-122"/>
                <a:ea typeface="Microsoft YaHei" panose="020B0503020204020204" pitchFamily="34" charset="-122"/>
              </a:rPr>
              <a:t>耗时</a:t>
            </a:r>
            <a:r>
              <a:rPr lang="en-US" altLang="zh-CN" dirty="0">
                <a:latin typeface="Microsoft YaHei" panose="020B0503020204020204" pitchFamily="34" charset="-122"/>
                <a:ea typeface="Microsoft YaHei" panose="020B0503020204020204" pitchFamily="34" charset="-122"/>
              </a:rPr>
              <a:t>5</a:t>
            </a:r>
            <a:r>
              <a:rPr lang="zh-CN" altLang="zh-CN" dirty="0">
                <a:latin typeface="Microsoft YaHei" panose="020B0503020204020204" pitchFamily="34" charset="-122"/>
                <a:ea typeface="Microsoft YaHei" panose="020B0503020204020204" pitchFamily="34" charset="-122"/>
              </a:rPr>
              <a:t>分钟左右，单个样本测试时间耗时不到</a:t>
            </a:r>
            <a:r>
              <a:rPr lang="en-US" altLang="zh-CN" b="1" dirty="0">
                <a:latin typeface="Microsoft YaHei" panose="020B0503020204020204" pitchFamily="34" charset="-122"/>
                <a:ea typeface="Microsoft YaHei" panose="020B0503020204020204" pitchFamily="34" charset="-122"/>
              </a:rPr>
              <a:t>0.1</a:t>
            </a:r>
            <a:r>
              <a:rPr lang="zh-CN" altLang="zh-CN" b="1" dirty="0">
                <a:latin typeface="Microsoft YaHei" panose="020B0503020204020204" pitchFamily="34" charset="-122"/>
                <a:ea typeface="Microsoft YaHei" panose="020B0503020204020204" pitchFamily="34" charset="-122"/>
              </a:rPr>
              <a:t>秒</a:t>
            </a:r>
            <a:r>
              <a:rPr lang="zh-CN" altLang="en-US" dirty="0">
                <a:latin typeface="Microsoft YaHei" panose="020B0503020204020204" pitchFamily="34" charset="-122"/>
                <a:ea typeface="Microsoft YaHei" panose="020B0503020204020204" pitchFamily="34" charset="-122"/>
              </a:rPr>
              <a:t>，</a:t>
            </a:r>
            <a:r>
              <a:rPr lang="zh-CN" altLang="en-US" b="1" dirty="0">
                <a:latin typeface="Microsoft YaHei" panose="020B0503020204020204" pitchFamily="34" charset="-122"/>
                <a:ea typeface="Microsoft YaHei" panose="020B0503020204020204" pitchFamily="34" charset="-122"/>
              </a:rPr>
              <a:t>速度快</a:t>
            </a:r>
            <a:r>
              <a:rPr lang="zh-CN" altLang="zh-CN" dirty="0">
                <a:latin typeface="Microsoft YaHei" panose="020B0503020204020204" pitchFamily="34" charset="-122"/>
                <a:ea typeface="Microsoft YaHei" panose="020B0503020204020204" pitchFamily="34" charset="-122"/>
              </a:rPr>
              <a:t>。</a:t>
            </a:r>
          </a:p>
        </p:txBody>
      </p:sp>
      <p:sp>
        <p:nvSpPr>
          <p:cNvPr id="7" name="矩形 6">
            <a:extLst>
              <a:ext uri="{FF2B5EF4-FFF2-40B4-BE49-F238E27FC236}">
                <a16:creationId xmlns:a16="http://schemas.microsoft.com/office/drawing/2014/main" id="{AF50C315-E620-C748-9C8E-7241D7AD66B3}"/>
              </a:ext>
            </a:extLst>
          </p:cNvPr>
          <p:cNvSpPr/>
          <p:nvPr/>
        </p:nvSpPr>
        <p:spPr>
          <a:xfrm>
            <a:off x="416665" y="1921213"/>
            <a:ext cx="1031051" cy="430887"/>
          </a:xfrm>
          <a:prstGeom prst="rect">
            <a:avLst/>
          </a:prstGeom>
        </p:spPr>
        <p:txBody>
          <a:bodyPr wrap="none">
            <a:spAutoFit/>
          </a:bodyPr>
          <a:lstStyle/>
          <a:p>
            <a:r>
              <a:rPr lang="zh-CN" altLang="en-US" sz="2200" b="1" dirty="0">
                <a:solidFill>
                  <a:srgbClr val="007EC8"/>
                </a:solidFill>
                <a:latin typeface="微软雅黑" panose="020B0503020204020204" pitchFamily="34" charset="-122"/>
                <a:ea typeface="微软雅黑" panose="020B0503020204020204" pitchFamily="34" charset="-122"/>
              </a:rPr>
              <a:t>速度快</a:t>
            </a:r>
            <a:endParaRPr lang="zh-CN" altLang="en-US" sz="2200" dirty="0">
              <a:solidFill>
                <a:srgbClr val="007EC8"/>
              </a:solidFill>
            </a:endParaRPr>
          </a:p>
        </p:txBody>
      </p:sp>
      <p:sp>
        <p:nvSpPr>
          <p:cNvPr id="8" name="矩形 7">
            <a:extLst>
              <a:ext uri="{FF2B5EF4-FFF2-40B4-BE49-F238E27FC236}">
                <a16:creationId xmlns:a16="http://schemas.microsoft.com/office/drawing/2014/main" id="{65E40115-41B1-1B47-84F0-E6E709481E36}"/>
              </a:ext>
            </a:extLst>
          </p:cNvPr>
          <p:cNvSpPr/>
          <p:nvPr/>
        </p:nvSpPr>
        <p:spPr>
          <a:xfrm>
            <a:off x="412240" y="1294310"/>
            <a:ext cx="8333729" cy="646331"/>
          </a:xfrm>
          <a:prstGeom prst="rect">
            <a:avLst/>
          </a:prstGeom>
        </p:spPr>
        <p:txBody>
          <a:bodyPr wrap="square">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模型分为</a:t>
            </a:r>
            <a:r>
              <a:rPr lang="en-US" altLang="zh-CN" b="1" dirty="0">
                <a:latin typeface="Microsoft YaHei" panose="020B0503020204020204" pitchFamily="34" charset="-122"/>
                <a:ea typeface="Microsoft YaHei" panose="020B0503020204020204" pitchFamily="34" charset="-122"/>
              </a:rPr>
              <a:t>7</a:t>
            </a:r>
            <a:r>
              <a:rPr lang="zh-CN" altLang="en-US" b="1" dirty="0">
                <a:latin typeface="Microsoft YaHei" panose="020B0503020204020204" pitchFamily="34" charset="-122"/>
                <a:ea typeface="Microsoft YaHei" panose="020B0503020204020204" pitchFamily="34" charset="-122"/>
              </a:rPr>
              <a:t>个</a:t>
            </a:r>
            <a:r>
              <a:rPr lang="en-US" altLang="zh-CN" b="1" dirty="0">
                <a:latin typeface="Microsoft YaHei" panose="020B0503020204020204" pitchFamily="34" charset="-122"/>
                <a:ea typeface="Microsoft YaHei" panose="020B0503020204020204" pitchFamily="34" charset="-122"/>
              </a:rPr>
              <a:t>stage</a:t>
            </a:r>
            <a:r>
              <a:rPr lang="zh-CN" altLang="en-US" dirty="0">
                <a:latin typeface="Microsoft YaHei" panose="020B0503020204020204" pitchFamily="34" charset="-122"/>
                <a:ea typeface="Microsoft YaHei" panose="020B0503020204020204" pitchFamily="34" charset="-122"/>
              </a:rPr>
              <a:t>，每个</a:t>
            </a:r>
            <a:r>
              <a:rPr lang="en-US" altLang="zh-CN" dirty="0">
                <a:latin typeface="Microsoft YaHei" panose="020B0503020204020204" pitchFamily="34" charset="-122"/>
                <a:ea typeface="Microsoft YaHei" panose="020B0503020204020204" pitchFamily="34" charset="-122"/>
              </a:rPr>
              <a:t>stage</a:t>
            </a:r>
            <a:r>
              <a:rPr lang="zh-CN" altLang="en-US" dirty="0">
                <a:latin typeface="Microsoft YaHei" panose="020B0503020204020204" pitchFamily="34" charset="-122"/>
                <a:ea typeface="Microsoft YaHei" panose="020B0503020204020204" pitchFamily="34" charset="-122"/>
              </a:rPr>
              <a:t>含两个卷积层和</a:t>
            </a:r>
            <a:r>
              <a:rPr lang="en-US" altLang="zh-CN" dirty="0">
                <a:latin typeface="Microsoft YaHei" panose="020B0503020204020204" pitchFamily="34" charset="-122"/>
                <a:ea typeface="Microsoft YaHei" panose="020B0503020204020204" pitchFamily="34" charset="-122"/>
              </a:rPr>
              <a:t>1</a:t>
            </a:r>
            <a:r>
              <a:rPr lang="zh-CN" altLang="en-US" dirty="0">
                <a:latin typeface="Microsoft YaHei" panose="020B0503020204020204" pitchFamily="34" charset="-122"/>
                <a:ea typeface="Microsoft YaHei" panose="020B0503020204020204" pitchFamily="34" charset="-122"/>
              </a:rPr>
              <a:t>个池化层，共</a:t>
            </a:r>
            <a:r>
              <a:rPr lang="en-US" altLang="zh-CN" dirty="0">
                <a:latin typeface="Microsoft YaHei" panose="020B0503020204020204" pitchFamily="34" charset="-122"/>
                <a:ea typeface="Microsoft YaHei" panose="020B0503020204020204" pitchFamily="34" charset="-122"/>
              </a:rPr>
              <a:t>14+7=21</a:t>
            </a:r>
            <a:r>
              <a:rPr lang="zh-CN" altLang="en-US" dirty="0">
                <a:latin typeface="Microsoft YaHei" panose="020B0503020204020204" pitchFamily="34" charset="-122"/>
                <a:ea typeface="Microsoft YaHei" panose="020B0503020204020204" pitchFamily="34" charset="-122"/>
              </a:rPr>
              <a:t>层，参数较少，简洁合理。</a:t>
            </a:r>
            <a:endParaRPr lang="zh-CN" altLang="zh-CN" dirty="0">
              <a:latin typeface="Microsoft YaHei" panose="020B0503020204020204" pitchFamily="34" charset="-122"/>
              <a:ea typeface="Microsoft YaHei" panose="020B0503020204020204" pitchFamily="34" charset="-122"/>
            </a:endParaRPr>
          </a:p>
        </p:txBody>
      </p:sp>
      <p:sp>
        <p:nvSpPr>
          <p:cNvPr id="9" name="矩形 8">
            <a:extLst>
              <a:ext uri="{FF2B5EF4-FFF2-40B4-BE49-F238E27FC236}">
                <a16:creationId xmlns:a16="http://schemas.microsoft.com/office/drawing/2014/main" id="{F49DF4DB-D482-2746-A36C-042173DD0CFA}"/>
              </a:ext>
            </a:extLst>
          </p:cNvPr>
          <p:cNvSpPr/>
          <p:nvPr/>
        </p:nvSpPr>
        <p:spPr>
          <a:xfrm>
            <a:off x="399045" y="932529"/>
            <a:ext cx="1313180" cy="430887"/>
          </a:xfrm>
          <a:prstGeom prst="rect">
            <a:avLst/>
          </a:prstGeom>
        </p:spPr>
        <p:txBody>
          <a:bodyPr wrap="none">
            <a:spAutoFit/>
          </a:bodyPr>
          <a:lstStyle/>
          <a:p>
            <a:r>
              <a:rPr lang="zh-CN" altLang="en-US" sz="2200" b="1" dirty="0">
                <a:solidFill>
                  <a:srgbClr val="007EC8"/>
                </a:solidFill>
                <a:latin typeface="微软雅黑" panose="020B0503020204020204" pitchFamily="34" charset="-122"/>
                <a:ea typeface="微软雅黑" panose="020B0503020204020204" pitchFamily="34" charset="-122"/>
              </a:rPr>
              <a:t>模型简洁</a:t>
            </a:r>
            <a:endParaRPr lang="zh-CN" altLang="en-US" sz="2200" dirty="0">
              <a:solidFill>
                <a:srgbClr val="007EC8"/>
              </a:solidFill>
            </a:endParaRPr>
          </a:p>
        </p:txBody>
      </p:sp>
      <p:sp>
        <p:nvSpPr>
          <p:cNvPr id="10" name="矩形 9">
            <a:extLst>
              <a:ext uri="{FF2B5EF4-FFF2-40B4-BE49-F238E27FC236}">
                <a16:creationId xmlns:a16="http://schemas.microsoft.com/office/drawing/2014/main" id="{9AED0BEF-3935-DD48-B345-8E6093D8079B}"/>
              </a:ext>
            </a:extLst>
          </p:cNvPr>
          <p:cNvSpPr/>
          <p:nvPr/>
        </p:nvSpPr>
        <p:spPr>
          <a:xfrm>
            <a:off x="388146" y="4384724"/>
            <a:ext cx="8333729" cy="923330"/>
          </a:xfrm>
          <a:prstGeom prst="rect">
            <a:avLst/>
          </a:prstGeom>
        </p:spPr>
        <p:txBody>
          <a:bodyPr wrap="square">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在线下评测时，针对恶性肿瘤的</a:t>
            </a:r>
            <a:r>
              <a:rPr lang="zh-CN" altLang="en-US" b="1" dirty="0">
                <a:latin typeface="Microsoft YaHei" panose="020B0503020204020204" pitchFamily="34" charset="-122"/>
                <a:ea typeface="Microsoft YaHei" panose="020B0503020204020204" pitchFamily="34" charset="-122"/>
              </a:rPr>
              <a:t>查全率</a:t>
            </a:r>
            <a:r>
              <a:rPr lang="zh-CN" altLang="en-US" dirty="0">
                <a:latin typeface="Microsoft YaHei" panose="020B0503020204020204" pitchFamily="34" charset="-122"/>
                <a:ea typeface="Microsoft YaHei" panose="020B0503020204020204" pitchFamily="34" charset="-122"/>
              </a:rPr>
              <a:t>（</a:t>
            </a:r>
            <a:r>
              <a:rPr lang="en-US" altLang="zh-CN" dirty="0">
                <a:latin typeface="Microsoft YaHei" panose="020B0503020204020204" pitchFamily="34" charset="-122"/>
                <a:ea typeface="Microsoft YaHei" panose="020B0503020204020204" pitchFamily="34" charset="-122"/>
              </a:rPr>
              <a:t>recall</a:t>
            </a:r>
            <a:r>
              <a:rPr lang="zh-CN" altLang="en-US" dirty="0">
                <a:latin typeface="Microsoft YaHei" panose="020B0503020204020204" pitchFamily="34" charset="-122"/>
                <a:ea typeface="Microsoft YaHei" panose="020B0503020204020204" pitchFamily="34" charset="-122"/>
              </a:rPr>
              <a:t>）明显高于精度（</a:t>
            </a:r>
            <a:r>
              <a:rPr lang="en-US" altLang="zh-CN" dirty="0">
                <a:latin typeface="Microsoft YaHei" panose="020B0503020204020204" pitchFamily="34" charset="-122"/>
                <a:ea typeface="Microsoft YaHei" panose="020B0503020204020204" pitchFamily="34" charset="-122"/>
              </a:rPr>
              <a:t>precision</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但同时具有良好的</a:t>
            </a:r>
            <a:r>
              <a:rPr lang="en-US" altLang="zh-CN" dirty="0">
                <a:latin typeface="Microsoft YaHei" panose="020B0503020204020204" pitchFamily="34" charset="-122"/>
                <a:ea typeface="Microsoft YaHei" panose="020B0503020204020204" pitchFamily="34" charset="-122"/>
              </a:rPr>
              <a:t>F1</a:t>
            </a:r>
            <a:r>
              <a:rPr lang="zh-CN" altLang="en-US" dirty="0">
                <a:latin typeface="Microsoft YaHei" panose="020B0503020204020204" pitchFamily="34" charset="-122"/>
                <a:ea typeface="Microsoft YaHei" panose="020B0503020204020204" pitchFamily="34" charset="-122"/>
              </a:rPr>
              <a:t>值。在实际应用中，我们的方法将对恶性肿瘤更加</a:t>
            </a:r>
            <a:r>
              <a:rPr lang="zh-CN" altLang="en-US" b="1" dirty="0">
                <a:latin typeface="Microsoft YaHei" panose="020B0503020204020204" pitchFamily="34" charset="-122"/>
                <a:ea typeface="Microsoft YaHei" panose="020B0503020204020204" pitchFamily="34" charset="-122"/>
              </a:rPr>
              <a:t>敏感</a:t>
            </a:r>
            <a:r>
              <a:rPr lang="zh-CN" altLang="en-US" dirty="0">
                <a:latin typeface="Microsoft YaHei" panose="020B0503020204020204" pitchFamily="34" charset="-122"/>
                <a:ea typeface="Microsoft YaHei" panose="020B0503020204020204" pitchFamily="34" charset="-122"/>
              </a:rPr>
              <a:t>。在实际中，将减少误判率，可由机器初步诊断后交由医生处理。</a:t>
            </a:r>
            <a:endParaRPr lang="zh-CN" altLang="zh-CN" dirty="0">
              <a:latin typeface="Microsoft YaHei" panose="020B0503020204020204" pitchFamily="34" charset="-122"/>
              <a:ea typeface="Microsoft YaHei" panose="020B0503020204020204" pitchFamily="34" charset="-122"/>
            </a:endParaRPr>
          </a:p>
        </p:txBody>
      </p:sp>
      <p:sp>
        <p:nvSpPr>
          <p:cNvPr id="11" name="矩形 10">
            <a:extLst>
              <a:ext uri="{FF2B5EF4-FFF2-40B4-BE49-F238E27FC236}">
                <a16:creationId xmlns:a16="http://schemas.microsoft.com/office/drawing/2014/main" id="{DCE09B83-1C6B-494F-84DE-BD2F0B684E57}"/>
              </a:ext>
            </a:extLst>
          </p:cNvPr>
          <p:cNvSpPr/>
          <p:nvPr/>
        </p:nvSpPr>
        <p:spPr>
          <a:xfrm>
            <a:off x="411226" y="3953837"/>
            <a:ext cx="1877437" cy="430887"/>
          </a:xfrm>
          <a:prstGeom prst="rect">
            <a:avLst/>
          </a:prstGeom>
        </p:spPr>
        <p:txBody>
          <a:bodyPr wrap="none">
            <a:spAutoFit/>
          </a:bodyPr>
          <a:lstStyle/>
          <a:p>
            <a:r>
              <a:rPr lang="zh-CN" altLang="en-US" sz="2200" b="1" dirty="0">
                <a:solidFill>
                  <a:srgbClr val="007EC8"/>
                </a:solidFill>
                <a:latin typeface="微软雅黑" panose="020B0503020204020204" pitchFamily="34" charset="-122"/>
                <a:ea typeface="微软雅黑" panose="020B0503020204020204" pitchFamily="34" charset="-122"/>
              </a:rPr>
              <a:t>恶性肿瘤敏感</a:t>
            </a:r>
            <a:endParaRPr lang="zh-CN" altLang="en-US" sz="2200" dirty="0">
              <a:solidFill>
                <a:srgbClr val="007EC8"/>
              </a:solidFill>
            </a:endParaRPr>
          </a:p>
        </p:txBody>
      </p:sp>
      <p:sp>
        <p:nvSpPr>
          <p:cNvPr id="12" name="矩形 11">
            <a:extLst>
              <a:ext uri="{FF2B5EF4-FFF2-40B4-BE49-F238E27FC236}">
                <a16:creationId xmlns:a16="http://schemas.microsoft.com/office/drawing/2014/main" id="{30CE0638-A253-A94D-B352-E25ECDB6B533}"/>
              </a:ext>
            </a:extLst>
          </p:cNvPr>
          <p:cNvSpPr/>
          <p:nvPr/>
        </p:nvSpPr>
        <p:spPr>
          <a:xfrm>
            <a:off x="399045" y="3598279"/>
            <a:ext cx="8333729" cy="369332"/>
          </a:xfrm>
          <a:prstGeom prst="rect">
            <a:avLst/>
          </a:prstGeom>
        </p:spPr>
        <p:txBody>
          <a:bodyPr wrap="square">
            <a:spAutoFit/>
          </a:bodyPr>
          <a:lstStyle/>
          <a:p>
            <a:pPr marL="285750" indent="-285750">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便于进行模型</a:t>
            </a:r>
            <a:r>
              <a:rPr lang="zh-CN" altLang="en-US" b="1" dirty="0">
                <a:latin typeface="Microsoft YaHei" panose="020B0503020204020204" pitchFamily="34" charset="-122"/>
                <a:ea typeface="Microsoft YaHei" panose="020B0503020204020204" pitchFamily="34" charset="-122"/>
              </a:rPr>
              <a:t>可视化</a:t>
            </a:r>
            <a:r>
              <a:rPr lang="zh-CN" altLang="en-US" dirty="0">
                <a:latin typeface="Microsoft YaHei" panose="020B0503020204020204" pitchFamily="34" charset="-122"/>
                <a:ea typeface="Microsoft YaHei" panose="020B0503020204020204" pitchFamily="34" charset="-122"/>
              </a:rPr>
              <a:t>，快速定位病灶，合理解释病情。</a:t>
            </a:r>
            <a:endParaRPr lang="zh-CN" altLang="zh-CN" dirty="0">
              <a:latin typeface="Microsoft YaHei" panose="020B0503020204020204" pitchFamily="34" charset="-122"/>
              <a:ea typeface="Microsoft YaHei" panose="020B0503020204020204" pitchFamily="34" charset="-122"/>
            </a:endParaRPr>
          </a:p>
        </p:txBody>
      </p:sp>
      <p:sp>
        <p:nvSpPr>
          <p:cNvPr id="14" name="矩形 13">
            <a:extLst>
              <a:ext uri="{FF2B5EF4-FFF2-40B4-BE49-F238E27FC236}">
                <a16:creationId xmlns:a16="http://schemas.microsoft.com/office/drawing/2014/main" id="{EE3BA5FA-8209-C646-B7B8-A0A12FFF18AF}"/>
              </a:ext>
            </a:extLst>
          </p:cNvPr>
          <p:cNvSpPr/>
          <p:nvPr/>
        </p:nvSpPr>
        <p:spPr>
          <a:xfrm>
            <a:off x="388146" y="3211115"/>
            <a:ext cx="1595309" cy="430887"/>
          </a:xfrm>
          <a:prstGeom prst="rect">
            <a:avLst/>
          </a:prstGeom>
        </p:spPr>
        <p:txBody>
          <a:bodyPr wrap="none">
            <a:spAutoFit/>
          </a:bodyPr>
          <a:lstStyle/>
          <a:p>
            <a:r>
              <a:rPr lang="zh-CN" altLang="en-US" sz="2200" b="1" dirty="0">
                <a:solidFill>
                  <a:srgbClr val="007EC8"/>
                </a:solidFill>
                <a:latin typeface="微软雅黑" panose="020B0503020204020204" pitchFamily="34" charset="-122"/>
                <a:ea typeface="微软雅黑" panose="020B0503020204020204" pitchFamily="34" charset="-122"/>
              </a:rPr>
              <a:t>可解释性强</a:t>
            </a:r>
            <a:endParaRPr lang="zh-CN" altLang="en-US" sz="2200" dirty="0">
              <a:solidFill>
                <a:srgbClr val="007EC8"/>
              </a:solidFill>
            </a:endParaRPr>
          </a:p>
        </p:txBody>
      </p:sp>
    </p:spTree>
    <p:extLst>
      <p:ext uri="{BB962C8B-B14F-4D97-AF65-F5344CB8AC3E}">
        <p14:creationId xmlns:p14="http://schemas.microsoft.com/office/powerpoint/2010/main" val="19204368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总</a:t>
            </a:r>
            <a:r>
              <a:rPr lang="zh-CN" altLang="en-US" sz="2800" b="1" dirty="0">
                <a:latin typeface="微软雅黑" panose="020B0503020204020204" pitchFamily="34" charset="-122"/>
                <a:ea typeface="微软雅黑" panose="020B0503020204020204" pitchFamily="34" charset="-122"/>
              </a:rPr>
              <a:t>结</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展</a:t>
            </a:r>
            <a:r>
              <a:rPr lang="zh-CN" altLang="en-US" sz="2800" b="1" dirty="0">
                <a:latin typeface="微软雅黑" panose="020B0503020204020204" pitchFamily="34" charset="-122"/>
                <a:ea typeface="微软雅黑" panose="020B0503020204020204" pitchFamily="34" charset="-122"/>
              </a:rPr>
              <a:t>望</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3" name="矩形 12"/>
          <p:cNvSpPr/>
          <p:nvPr/>
        </p:nvSpPr>
        <p:spPr>
          <a:xfrm>
            <a:off x="395536" y="1491630"/>
            <a:ext cx="8333729" cy="1200329"/>
          </a:xfrm>
          <a:prstGeom prst="rect">
            <a:avLst/>
          </a:prstGeom>
        </p:spPr>
        <p:txBody>
          <a:bodyPr wrap="square">
            <a:spAutoFit/>
          </a:bodyPr>
          <a:lstStyle/>
          <a:p>
            <a:r>
              <a:rPr lang="zh-CN" altLang="zh-CN" dirty="0">
                <a:latin typeface="Microsoft YaHei" panose="020B0503020204020204" pitchFamily="34" charset="-122"/>
                <a:ea typeface="Microsoft YaHei" panose="020B0503020204020204" pitchFamily="34" charset="-122"/>
              </a:rPr>
              <a:t>我们针对此次</a:t>
            </a:r>
            <a:r>
              <a:rPr lang="en-US" altLang="zh-CN" dirty="0">
                <a:latin typeface="Microsoft YaHei" panose="020B0503020204020204" pitchFamily="34" charset="-122"/>
                <a:ea typeface="Microsoft YaHei" panose="020B0503020204020204" pitchFamily="34" charset="-122"/>
              </a:rPr>
              <a:t>CT</a:t>
            </a:r>
            <a:r>
              <a:rPr lang="zh-CN" altLang="zh-CN" dirty="0">
                <a:latin typeface="Microsoft YaHei" panose="020B0503020204020204" pitchFamily="34" charset="-122"/>
                <a:ea typeface="Microsoft YaHei" panose="020B0503020204020204" pitchFamily="34" charset="-122"/>
              </a:rPr>
              <a:t>数据的特点设计了合理的图像预处理方法和三维分类网络。其中，三维网络充分考虑了肝脏</a:t>
            </a:r>
            <a:r>
              <a:rPr lang="en-US" altLang="zh-CN" dirty="0">
                <a:latin typeface="Microsoft YaHei" panose="020B0503020204020204" pitchFamily="34" charset="-122"/>
                <a:ea typeface="Microsoft YaHei" panose="020B0503020204020204" pitchFamily="34" charset="-122"/>
              </a:rPr>
              <a:t>CT</a:t>
            </a:r>
            <a:r>
              <a:rPr lang="zh-CN" altLang="zh-CN" dirty="0">
                <a:latin typeface="Microsoft YaHei" panose="020B0503020204020204" pitchFamily="34" charset="-122"/>
                <a:ea typeface="Microsoft YaHei" panose="020B0503020204020204" pitchFamily="34" charset="-122"/>
              </a:rPr>
              <a:t>的差异性以及</a:t>
            </a:r>
            <a:r>
              <a:rPr lang="en-US" altLang="zh-CN" dirty="0">
                <a:latin typeface="Microsoft YaHei" panose="020B0503020204020204" pitchFamily="34" charset="-122"/>
                <a:ea typeface="Microsoft YaHei" panose="020B0503020204020204" pitchFamily="34" charset="-122"/>
              </a:rPr>
              <a:t>CT</a:t>
            </a:r>
            <a:r>
              <a:rPr lang="zh-CN" altLang="zh-CN" dirty="0">
                <a:latin typeface="Microsoft YaHei" panose="020B0503020204020204" pitchFamily="34" charset="-122"/>
                <a:ea typeface="Microsoft YaHei" panose="020B0503020204020204" pitchFamily="34" charset="-122"/>
              </a:rPr>
              <a:t>图像层间距与扫描平面的不一致性，鲁棒地提取了癌变相关信息。最终我们的三维分割网络达到了不错的准确率，预测所需时间也极短。</a:t>
            </a:r>
          </a:p>
        </p:txBody>
      </p:sp>
      <p:sp>
        <p:nvSpPr>
          <p:cNvPr id="5" name="矩形 4"/>
          <p:cNvSpPr/>
          <p:nvPr/>
        </p:nvSpPr>
        <p:spPr>
          <a:xfrm>
            <a:off x="399045" y="987574"/>
            <a:ext cx="800219" cy="461665"/>
          </a:xfrm>
          <a:prstGeom prst="rect">
            <a:avLst/>
          </a:prstGeom>
        </p:spPr>
        <p:txBody>
          <a:bodyPr wrap="none">
            <a:spAutoFit/>
          </a:bodyPr>
          <a:lstStyle/>
          <a:p>
            <a:r>
              <a:rPr lang="zh-CN" altLang="en-US" sz="2400" b="1" u="sng" dirty="0">
                <a:solidFill>
                  <a:srgbClr val="007EC8"/>
                </a:solidFill>
                <a:latin typeface="微软雅黑" panose="020B0503020204020204" pitchFamily="34" charset="-122"/>
                <a:ea typeface="微软雅黑" panose="020B0503020204020204" pitchFamily="34" charset="-122"/>
              </a:rPr>
              <a:t>总结</a:t>
            </a:r>
            <a:endParaRPr lang="zh-CN" altLang="en-US" sz="2400" u="sng" dirty="0">
              <a:solidFill>
                <a:srgbClr val="007EC8"/>
              </a:solidFill>
            </a:endParaRPr>
          </a:p>
        </p:txBody>
      </p:sp>
      <p:sp>
        <p:nvSpPr>
          <p:cNvPr id="15" name="矩形 14"/>
          <p:cNvSpPr/>
          <p:nvPr/>
        </p:nvSpPr>
        <p:spPr>
          <a:xfrm>
            <a:off x="430420" y="3293571"/>
            <a:ext cx="8333729" cy="646331"/>
          </a:xfrm>
          <a:prstGeom prst="rect">
            <a:avLst/>
          </a:prstGeom>
        </p:spPr>
        <p:txBody>
          <a:bodyPr wrap="square">
            <a:spAutoFit/>
          </a:bodyPr>
          <a:lstStyle/>
          <a:p>
            <a:r>
              <a:rPr lang="zh-CN" altLang="zh-CN" dirty="0">
                <a:latin typeface="Microsoft YaHei" panose="020B0503020204020204" pitchFamily="34" charset="-122"/>
                <a:ea typeface="Microsoft YaHei" panose="020B0503020204020204" pitchFamily="34" charset="-122"/>
              </a:rPr>
              <a:t>我们的模型结构比较简单，可以通过模型裁剪和模型蒸馏等方式将模型</a:t>
            </a:r>
            <a:r>
              <a:rPr lang="zh-CN" altLang="en-US" dirty="0">
                <a:latin typeface="Microsoft YaHei" panose="020B0503020204020204" pitchFamily="34" charset="-122"/>
                <a:ea typeface="Microsoft YaHei" panose="020B0503020204020204" pitchFamily="34" charset="-122"/>
              </a:rPr>
              <a:t>进一步</a:t>
            </a:r>
            <a:r>
              <a:rPr lang="zh-CN" altLang="zh-CN" dirty="0">
                <a:latin typeface="Microsoft YaHei" panose="020B0503020204020204" pitchFamily="34" charset="-122"/>
                <a:ea typeface="Microsoft YaHei" panose="020B0503020204020204" pitchFamily="34" charset="-122"/>
              </a:rPr>
              <a:t>进行轻量化处理，便于快速落地应用。</a:t>
            </a:r>
          </a:p>
        </p:txBody>
      </p:sp>
      <p:sp>
        <p:nvSpPr>
          <p:cNvPr id="16" name="矩形 15"/>
          <p:cNvSpPr/>
          <p:nvPr/>
        </p:nvSpPr>
        <p:spPr>
          <a:xfrm>
            <a:off x="433929" y="2789515"/>
            <a:ext cx="800219" cy="461665"/>
          </a:xfrm>
          <a:prstGeom prst="rect">
            <a:avLst/>
          </a:prstGeom>
        </p:spPr>
        <p:txBody>
          <a:bodyPr wrap="none">
            <a:spAutoFit/>
          </a:bodyPr>
          <a:lstStyle/>
          <a:p>
            <a:r>
              <a:rPr lang="zh-CN" altLang="en-US" sz="2400" b="1" u="sng" dirty="0">
                <a:solidFill>
                  <a:srgbClr val="007EC8"/>
                </a:solidFill>
                <a:latin typeface="微软雅黑" panose="020B0503020204020204" pitchFamily="34" charset="-122"/>
                <a:ea typeface="微软雅黑" panose="020B0503020204020204" pitchFamily="34" charset="-122"/>
              </a:rPr>
              <a:t>展望</a:t>
            </a:r>
            <a:endParaRPr lang="zh-CN" altLang="en-US" sz="2400" u="sng" dirty="0">
              <a:solidFill>
                <a:srgbClr val="007EC8"/>
              </a:solidFill>
            </a:endParaRPr>
          </a:p>
        </p:txBody>
      </p:sp>
    </p:spTree>
    <p:extLst>
      <p:ext uri="{BB962C8B-B14F-4D97-AF65-F5344CB8AC3E}">
        <p14:creationId xmlns:p14="http://schemas.microsoft.com/office/powerpoint/2010/main" val="965513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68560" y="3291830"/>
            <a:ext cx="10127411" cy="1584176"/>
          </a:xfrm>
          <a:prstGeom prst="rect">
            <a:avLst/>
          </a:prstGeom>
          <a:solidFill>
            <a:schemeClr val="bg1">
              <a:lumMod val="6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350"/>
          </a:p>
        </p:txBody>
      </p:sp>
      <p:sp>
        <p:nvSpPr>
          <p:cNvPr id="2" name="Title 1"/>
          <p:cNvSpPr>
            <a:spLocks noGrp="1"/>
          </p:cNvSpPr>
          <p:nvPr>
            <p:ph type="ctrTitle"/>
          </p:nvPr>
        </p:nvSpPr>
        <p:spPr>
          <a:xfrm>
            <a:off x="-684584" y="3647009"/>
            <a:ext cx="9108504" cy="1102519"/>
          </a:xfrm>
        </p:spPr>
        <p:txBody>
          <a:bodyPr>
            <a:noAutofit/>
          </a:bodyPr>
          <a:lstStyle/>
          <a:p>
            <a:r>
              <a:rPr lang="zh-CN" altLang="en-US" sz="3600" b="1" dirty="0">
                <a:latin typeface="微软雅黑" panose="020B0503020204020204" pitchFamily="34" charset="-122"/>
                <a:ea typeface="微软雅黑" panose="020B0503020204020204" pitchFamily="34" charset="-122"/>
              </a:rPr>
              <a:t>大数据医疗</a:t>
            </a:r>
            <a:br>
              <a:rPr lang="en-US" altLang="zh-CN" sz="3600" b="1" dirty="0">
                <a:latin typeface="微软雅黑" panose="020B0503020204020204" pitchFamily="34" charset="-122"/>
                <a:ea typeface="微软雅黑" panose="020B0503020204020204" pitchFamily="34" charset="-122"/>
              </a:rPr>
            </a:br>
            <a:r>
              <a:rPr lang="zh-CN" altLang="en-US" sz="3600" b="1" dirty="0">
                <a:latin typeface="微软雅黑" panose="020B0503020204020204" pitchFamily="34" charset="-122"/>
                <a:ea typeface="微软雅黑" panose="020B0503020204020204" pitchFamily="34" charset="-122"/>
              </a:rPr>
              <a:t>肝癌影响</a:t>
            </a:r>
            <a:r>
              <a:rPr lang="en-US" altLang="zh-CN" sz="3600" b="1" dirty="0">
                <a:latin typeface="微软雅黑" panose="020B0503020204020204" pitchFamily="34" charset="-122"/>
                <a:ea typeface="微软雅黑" panose="020B0503020204020204" pitchFamily="34" charset="-122"/>
              </a:rPr>
              <a:t>AI</a:t>
            </a:r>
            <a:r>
              <a:rPr lang="zh-CN" altLang="en-US" sz="3600" b="1" dirty="0">
                <a:latin typeface="微软雅黑" panose="020B0503020204020204" pitchFamily="34" charset="-122"/>
                <a:ea typeface="微软雅黑" panose="020B0503020204020204" pitchFamily="34" charset="-122"/>
              </a:rPr>
              <a:t>诊断</a:t>
            </a:r>
            <a:br>
              <a:rPr lang="en-US" sz="4000" b="1" dirty="0"/>
            </a:br>
            <a:endParaRPr lang="en-US" sz="2000" dirty="0">
              <a:latin typeface="微软雅黑" panose="020B0503020204020204" pitchFamily="34" charset="-122"/>
              <a:ea typeface="微软雅黑" panose="020B0503020204020204" pitchFamily="34" charset="-122"/>
            </a:endParaRPr>
          </a:p>
        </p:txBody>
      </p:sp>
      <p:sp>
        <p:nvSpPr>
          <p:cNvPr id="8" name="矩形 7"/>
          <p:cNvSpPr/>
          <p:nvPr/>
        </p:nvSpPr>
        <p:spPr>
          <a:xfrm>
            <a:off x="6588224" y="3736603"/>
            <a:ext cx="1107996" cy="461665"/>
          </a:xfrm>
          <a:prstGeom prst="rect">
            <a:avLst/>
          </a:prstGeom>
        </p:spPr>
        <p:txBody>
          <a:bodyPr wrap="none">
            <a:spAutoFit/>
          </a:bodyPr>
          <a:lstStyle/>
          <a:p>
            <a:pPr algn="ctr">
              <a:spcBef>
                <a:spcPts val="600"/>
              </a:spcBef>
            </a:pPr>
            <a:r>
              <a:rPr lang="zh-CN" altLang="en-US" sz="2400" b="1" dirty="0">
                <a:latin typeface="微软雅黑" panose="020B0503020204020204" pitchFamily="34" charset="-122"/>
                <a:ea typeface="微软雅黑" panose="020B0503020204020204" pitchFamily="34" charset="-122"/>
              </a:rPr>
              <a:t>硬刚队</a:t>
            </a:r>
            <a:endParaRPr lang="en-US" altLang="zh-CN" sz="2400" b="1" dirty="0">
              <a:latin typeface="微软雅黑" panose="020B0503020204020204" pitchFamily="34" charset="-122"/>
              <a:ea typeface="微软雅黑" panose="020B0503020204020204" pitchFamily="34" charset="-122"/>
            </a:endParaRPr>
          </a:p>
        </p:txBody>
      </p:sp>
      <p:pic>
        <p:nvPicPr>
          <p:cNvPr id="1028" name="Picture 4" descr="âéé£ç§æâçå¾çæç´¢ç»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648" y="1013166"/>
            <a:ext cx="1872208" cy="713222"/>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52790" y="1144207"/>
            <a:ext cx="1107997" cy="461665"/>
          </a:xfrm>
          <a:prstGeom prst="rect">
            <a:avLst/>
          </a:prstGeom>
        </p:spPr>
        <p:txBody>
          <a:bodyPr wrap="none">
            <a:spAutoFit/>
          </a:bodyPr>
          <a:lstStyle/>
          <a:p>
            <a:pPr algn="ctr">
              <a:spcBef>
                <a:spcPts val="600"/>
              </a:spcBef>
            </a:pPr>
            <a:r>
              <a:rPr lang="zh-CN" altLang="en-US" sz="2400" b="1" dirty="0">
                <a:latin typeface="微软雅黑" panose="020B0503020204020204" pitchFamily="34" charset="-122"/>
                <a:ea typeface="微软雅黑" panose="020B0503020204020204" pitchFamily="34" charset="-122"/>
              </a:rPr>
              <a:t>感谢：</a:t>
            </a:r>
            <a:endParaRPr lang="zh-CN" altLang="en-US" sz="1600" b="1" dirty="0"/>
          </a:p>
        </p:txBody>
      </p:sp>
      <p:pic>
        <p:nvPicPr>
          <p:cNvPr id="1030" name="Picture 6" descr="https://www.datafountain.cn/_df_static/img/logo.378fa1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5318" y="1203598"/>
            <a:ext cx="2798895" cy="2948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å¤§èµ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984" y="1141780"/>
            <a:ext cx="1368152" cy="440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æ°å­ä¸­å½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1426" y="1060246"/>
            <a:ext cx="757376" cy="74299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2348376" y="2060086"/>
            <a:ext cx="4493538" cy="1031051"/>
          </a:xfrm>
          <a:prstGeom prst="rect">
            <a:avLst/>
          </a:prstGeom>
        </p:spPr>
        <p:txBody>
          <a:bodyPr wrap="none">
            <a:spAutoFit/>
          </a:bodyPr>
          <a:lstStyle/>
          <a:p>
            <a:pPr algn="ctr">
              <a:spcBef>
                <a:spcPts val="600"/>
              </a:spcBef>
            </a:pPr>
            <a:r>
              <a:rPr lang="zh-CN" altLang="en-US" sz="2800" dirty="0">
                <a:latin typeface="微软雅黑" panose="020B0503020204020204" pitchFamily="34" charset="-122"/>
                <a:ea typeface="微软雅黑" panose="020B0503020204020204" pitchFamily="34" charset="-122"/>
              </a:rPr>
              <a:t>感谢聆听</a:t>
            </a:r>
            <a:endParaRPr lang="en-US" altLang="zh-CN" sz="2800" dirty="0">
              <a:latin typeface="微软雅黑" panose="020B0503020204020204" pitchFamily="34" charset="-122"/>
              <a:ea typeface="微软雅黑" panose="020B0503020204020204" pitchFamily="34" charset="-122"/>
            </a:endParaRPr>
          </a:p>
          <a:p>
            <a:pPr algn="ctr">
              <a:spcBef>
                <a:spcPts val="600"/>
              </a:spcBef>
            </a:pPr>
            <a:r>
              <a:rPr lang="zh-CN" altLang="en-US" sz="2800" dirty="0">
                <a:latin typeface="微软雅黑" panose="020B0503020204020204" pitchFamily="34" charset="-122"/>
                <a:ea typeface="微软雅黑" panose="020B0503020204020204" pitchFamily="34" charset="-122"/>
              </a:rPr>
              <a:t>恳请各位老师同行批评指正</a:t>
            </a:r>
            <a:endParaRPr lang="zh-CN" altLang="en-US" dirty="0"/>
          </a:p>
        </p:txBody>
      </p:sp>
      <p:sp>
        <p:nvSpPr>
          <p:cNvPr id="14" name="矩形 13"/>
          <p:cNvSpPr/>
          <p:nvPr/>
        </p:nvSpPr>
        <p:spPr>
          <a:xfrm>
            <a:off x="446995" y="1742290"/>
            <a:ext cx="2646878" cy="461665"/>
          </a:xfrm>
          <a:prstGeom prst="rect">
            <a:avLst/>
          </a:prstGeom>
        </p:spPr>
        <p:txBody>
          <a:bodyPr wrap="none">
            <a:spAutoFit/>
          </a:bodyPr>
          <a:lstStyle/>
          <a:p>
            <a:pPr algn="ctr">
              <a:spcBef>
                <a:spcPts val="600"/>
              </a:spcBef>
            </a:pPr>
            <a:r>
              <a:rPr lang="zh-CN" altLang="en-US" sz="2400" b="1" dirty="0">
                <a:latin typeface="微软雅黑" panose="020B0503020204020204" pitchFamily="34" charset="-122"/>
                <a:ea typeface="微软雅黑" panose="020B0503020204020204" pitchFamily="34" charset="-122"/>
              </a:rPr>
              <a:t>感谢赛事工作人员</a:t>
            </a:r>
            <a:endParaRPr lang="zh-CN" altLang="en-US" sz="1600" b="1" dirty="0"/>
          </a:p>
        </p:txBody>
      </p:sp>
    </p:spTree>
    <p:extLst>
      <p:ext uri="{BB962C8B-B14F-4D97-AF65-F5344CB8AC3E}">
        <p14:creationId xmlns:p14="http://schemas.microsoft.com/office/powerpoint/2010/main" val="4210763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620957"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成</a:t>
            </a:r>
            <a:r>
              <a:rPr lang="zh-CN" altLang="en-US" sz="2800" b="1" dirty="0">
                <a:latin typeface="微软雅黑" panose="020B0503020204020204" pitchFamily="34" charset="-122"/>
                <a:ea typeface="微软雅黑" panose="020B0503020204020204" pitchFamily="34" charset="-122"/>
              </a:rPr>
              <a:t>员</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介</a:t>
            </a:r>
            <a:r>
              <a:rPr lang="zh-CN" altLang="en-US" sz="2800" b="1" dirty="0">
                <a:latin typeface="微软雅黑" panose="020B0503020204020204" pitchFamily="34" charset="-122"/>
                <a:ea typeface="微软雅黑" panose="020B0503020204020204" pitchFamily="34" charset="-122"/>
              </a:rPr>
              <a:t>绍</a:t>
            </a:r>
          </a:p>
        </p:txBody>
      </p:sp>
      <p:sp>
        <p:nvSpPr>
          <p:cNvPr id="3" name="矩形 2"/>
          <p:cNvSpPr/>
          <p:nvPr/>
        </p:nvSpPr>
        <p:spPr>
          <a:xfrm>
            <a:off x="171536" y="977876"/>
            <a:ext cx="4328456" cy="1944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3100198" y="3084015"/>
            <a:ext cx="2718520" cy="1944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636032" y="977876"/>
            <a:ext cx="4328456" cy="1944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940152" y="3084015"/>
            <a:ext cx="3024335" cy="1944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4550" t="-135" r="4448" b="3829"/>
          <a:stretch/>
        </p:blipFill>
        <p:spPr>
          <a:xfrm>
            <a:off x="171536" y="973917"/>
            <a:ext cx="1494384" cy="1948176"/>
          </a:xfrm>
          <a:prstGeom prst="rect">
            <a:avLst/>
          </a:prstGeom>
        </p:spPr>
      </p:pic>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8449" t="1169" r="8387" b="5901"/>
          <a:stretch/>
        </p:blipFill>
        <p:spPr>
          <a:xfrm>
            <a:off x="3100198" y="3084014"/>
            <a:ext cx="1242793" cy="1949495"/>
          </a:xfrm>
          <a:prstGeom prst="rect">
            <a:avLst/>
          </a:prstGeom>
        </p:spPr>
      </p:pic>
      <p:sp>
        <p:nvSpPr>
          <p:cNvPr id="11" name="文本框 10"/>
          <p:cNvSpPr txBox="1"/>
          <p:nvPr/>
        </p:nvSpPr>
        <p:spPr>
          <a:xfrm>
            <a:off x="1649485" y="1408333"/>
            <a:ext cx="2757005" cy="1200329"/>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中科院自动化所模式识别国家重点实验室</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博士生</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78559" y="3522934"/>
            <a:ext cx="1584175"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西南交通大学</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大四</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本科生</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147394" y="1418341"/>
            <a:ext cx="2849062" cy="646331"/>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易科特公司</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图像算法工程师</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488124" y="2670180"/>
            <a:ext cx="1055097" cy="261610"/>
          </a:xfrm>
          <a:prstGeom prst="rect">
            <a:avLst/>
          </a:prstGeom>
          <a:noFill/>
        </p:spPr>
        <p:txBody>
          <a:bodyPr wrap="none" rtlCol="0">
            <a:spAutoFit/>
          </a:bodyPr>
          <a:lstStyle/>
          <a:p>
            <a:r>
              <a:rPr lang="en-US" altLang="zh-CN" sz="1100" b="1" dirty="0">
                <a:solidFill>
                  <a:schemeClr val="bg1"/>
                </a:solidFill>
              </a:rPr>
              <a:t>Team Leader</a:t>
            </a:r>
            <a:endParaRPr lang="zh-CN" altLang="en-US" sz="1100" b="1" dirty="0">
              <a:solidFill>
                <a:schemeClr val="bg1"/>
              </a:solidFill>
            </a:endParaRPr>
          </a:p>
        </p:txBody>
      </p:sp>
      <p:sp>
        <p:nvSpPr>
          <p:cNvPr id="17" name="矩形 16"/>
          <p:cNvSpPr/>
          <p:nvPr/>
        </p:nvSpPr>
        <p:spPr>
          <a:xfrm>
            <a:off x="1636229" y="330113"/>
            <a:ext cx="1143262"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硬刚队</a:t>
            </a:r>
            <a:endParaRPr lang="zh-CN" altLang="en-US" sz="2000" b="1" dirty="0">
              <a:solidFill>
                <a:schemeClr val="bg1"/>
              </a:solidFill>
            </a:endParaRPr>
          </a:p>
        </p:txBody>
      </p:sp>
      <p:sp>
        <p:nvSpPr>
          <p:cNvPr id="18" name="矩形 17"/>
          <p:cNvSpPr/>
          <p:nvPr/>
        </p:nvSpPr>
        <p:spPr>
          <a:xfrm>
            <a:off x="1665920" y="1065154"/>
            <a:ext cx="646331"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戴玮</a:t>
            </a:r>
            <a:endParaRPr lang="zh-CN" altLang="en-US" b="1" dirty="0">
              <a:solidFill>
                <a:schemeClr val="bg1"/>
              </a:solidFill>
            </a:endParaRPr>
          </a:p>
        </p:txBody>
      </p:sp>
      <p:sp>
        <p:nvSpPr>
          <p:cNvPr id="19" name="矩形 18"/>
          <p:cNvSpPr/>
          <p:nvPr/>
        </p:nvSpPr>
        <p:spPr>
          <a:xfrm>
            <a:off x="6147394" y="1044515"/>
            <a:ext cx="646331" cy="369332"/>
          </a:xfrm>
          <a:prstGeom prst="rect">
            <a:avLst/>
          </a:prstGeom>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rPr>
              <a:t>曾威</a:t>
            </a:r>
            <a:endParaRPr lang="zh-CN" altLang="en-US" b="1" dirty="0">
              <a:solidFill>
                <a:schemeClr val="bg1"/>
              </a:solidFill>
            </a:endParaRPr>
          </a:p>
        </p:txBody>
      </p:sp>
      <p:sp>
        <p:nvSpPr>
          <p:cNvPr id="21" name="矩形 20"/>
          <p:cNvSpPr/>
          <p:nvPr/>
        </p:nvSpPr>
        <p:spPr>
          <a:xfrm>
            <a:off x="4324335" y="3136541"/>
            <a:ext cx="877163"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刘明桓</a:t>
            </a:r>
            <a:endParaRPr lang="zh-CN" altLang="en-US" b="1" dirty="0">
              <a:solidFill>
                <a:schemeClr val="bg1"/>
              </a:solidFill>
            </a:endParaRPr>
          </a:p>
        </p:txBody>
      </p:sp>
      <p:pic>
        <p:nvPicPr>
          <p:cNvPr id="22" name="图片 21">
            <a:extLst>
              <a:ext uri="{FF2B5EF4-FFF2-40B4-BE49-F238E27FC236}">
                <a16:creationId xmlns:a16="http://schemas.microsoft.com/office/drawing/2014/main" id="{90CF27BB-646E-B149-84CB-963EC5BFEE2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008" r="6008" b="7093"/>
          <a:stretch/>
        </p:blipFill>
        <p:spPr>
          <a:xfrm>
            <a:off x="5940152" y="3084015"/>
            <a:ext cx="1314800" cy="1943760"/>
          </a:xfrm>
          <a:prstGeom prst="rect">
            <a:avLst/>
          </a:prstGeom>
        </p:spPr>
      </p:pic>
      <p:sp>
        <p:nvSpPr>
          <p:cNvPr id="23" name="文本框 22">
            <a:extLst>
              <a:ext uri="{FF2B5EF4-FFF2-40B4-BE49-F238E27FC236}">
                <a16:creationId xmlns:a16="http://schemas.microsoft.com/office/drawing/2014/main" id="{9C11DF07-7E3A-234A-BAC1-EF8D226B7C51}"/>
              </a:ext>
            </a:extLst>
          </p:cNvPr>
          <p:cNvSpPr txBox="1"/>
          <p:nvPr/>
        </p:nvSpPr>
        <p:spPr>
          <a:xfrm>
            <a:off x="7218512" y="3515891"/>
            <a:ext cx="1833413"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华南理工大学</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机器学习实验室</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硕士生</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4" name="矩形 23">
            <a:extLst>
              <a:ext uri="{FF2B5EF4-FFF2-40B4-BE49-F238E27FC236}">
                <a16:creationId xmlns:a16="http://schemas.microsoft.com/office/drawing/2014/main" id="{EF16BBF1-724B-BD45-91A6-F05D3AF1D653}"/>
              </a:ext>
            </a:extLst>
          </p:cNvPr>
          <p:cNvSpPr/>
          <p:nvPr/>
        </p:nvSpPr>
        <p:spPr>
          <a:xfrm>
            <a:off x="7218512" y="3166136"/>
            <a:ext cx="1150608"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许凡凯</a:t>
            </a:r>
            <a:endParaRPr lang="zh-CN" altLang="en-US" b="1" dirty="0">
              <a:solidFill>
                <a:schemeClr val="bg1"/>
              </a:solidFill>
            </a:endParaRPr>
          </a:p>
        </p:txBody>
      </p:sp>
      <p:pic>
        <p:nvPicPr>
          <p:cNvPr id="25" name="图片 24">
            <a:extLst>
              <a:ext uri="{FF2B5EF4-FFF2-40B4-BE49-F238E27FC236}">
                <a16:creationId xmlns:a16="http://schemas.microsoft.com/office/drawing/2014/main" id="{E00B7353-DA81-264D-A9DD-E561D1F41E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4008" y="979532"/>
            <a:ext cx="1458946" cy="1942560"/>
          </a:xfrm>
          <a:prstGeom prst="rect">
            <a:avLst/>
          </a:prstGeom>
        </p:spPr>
      </p:pic>
      <p:sp>
        <p:nvSpPr>
          <p:cNvPr id="26" name="矩形 25">
            <a:extLst>
              <a:ext uri="{FF2B5EF4-FFF2-40B4-BE49-F238E27FC236}">
                <a16:creationId xmlns:a16="http://schemas.microsoft.com/office/drawing/2014/main" id="{AF8875ED-FC9D-814C-92E7-352E066929FC}"/>
              </a:ext>
            </a:extLst>
          </p:cNvPr>
          <p:cNvSpPr/>
          <p:nvPr/>
        </p:nvSpPr>
        <p:spPr>
          <a:xfrm>
            <a:off x="179512" y="3075807"/>
            <a:ext cx="2801209" cy="19442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6A66A74F-E760-3247-96E9-20E2EC68EEBE}"/>
              </a:ext>
            </a:extLst>
          </p:cNvPr>
          <p:cNvSpPr txBox="1"/>
          <p:nvPr/>
        </p:nvSpPr>
        <p:spPr>
          <a:xfrm>
            <a:off x="1396545" y="3514727"/>
            <a:ext cx="1584175" cy="923330"/>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杭州电子科技大学</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硕士生</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5105497-2C5B-3C47-8F92-4D58E0A99C85}"/>
              </a:ext>
            </a:extLst>
          </p:cNvPr>
          <p:cNvSpPr/>
          <p:nvPr/>
        </p:nvSpPr>
        <p:spPr>
          <a:xfrm>
            <a:off x="1396545" y="3128334"/>
            <a:ext cx="877163" cy="369332"/>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陶星</a:t>
            </a:r>
            <a:endParaRPr lang="zh-CN" altLang="en-US" b="1" dirty="0">
              <a:solidFill>
                <a:schemeClr val="bg1"/>
              </a:solidFill>
            </a:endParaRPr>
          </a:p>
        </p:txBody>
      </p:sp>
      <p:pic>
        <p:nvPicPr>
          <p:cNvPr id="31" name="图片 30">
            <a:extLst>
              <a:ext uri="{FF2B5EF4-FFF2-40B4-BE49-F238E27FC236}">
                <a16:creationId xmlns:a16="http://schemas.microsoft.com/office/drawing/2014/main" id="{5478B578-3E0D-2040-BCCC-4DC86DB5994E}"/>
              </a:ext>
            </a:extLst>
          </p:cNvPr>
          <p:cNvPicPr>
            <a:picLocks noChangeAspect="1"/>
          </p:cNvPicPr>
          <p:nvPr/>
        </p:nvPicPr>
        <p:blipFill rotWithShape="1">
          <a:blip r:embed="rId6">
            <a:extLst>
              <a:ext uri="{28A0092B-C50C-407E-A947-70E740481C1C}">
                <a14:useLocalDpi xmlns:a14="http://schemas.microsoft.com/office/drawing/2010/main" val="0"/>
              </a:ext>
            </a:extLst>
          </a:blip>
          <a:srcRect l="14031" r="8751"/>
          <a:stretch/>
        </p:blipFill>
        <p:spPr>
          <a:xfrm>
            <a:off x="179513" y="3070528"/>
            <a:ext cx="1242793" cy="1949495"/>
          </a:xfrm>
          <a:prstGeom prst="rect">
            <a:avLst/>
          </a:prstGeom>
        </p:spPr>
      </p:pic>
    </p:spTree>
    <p:extLst>
      <p:ext uri="{BB962C8B-B14F-4D97-AF65-F5344CB8AC3E}">
        <p14:creationId xmlns:p14="http://schemas.microsoft.com/office/powerpoint/2010/main" val="31774415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E7634CF-BD98-1744-B41D-EAEE2A9836B7}"/>
              </a:ext>
            </a:extLst>
          </p:cNvPr>
          <p:cNvPicPr>
            <a:picLocks noChangeAspect="1"/>
          </p:cNvPicPr>
          <p:nvPr/>
        </p:nvPicPr>
        <p:blipFill>
          <a:blip r:embed="rId2"/>
          <a:stretch>
            <a:fillRect/>
          </a:stretch>
        </p:blipFill>
        <p:spPr>
          <a:xfrm>
            <a:off x="4915781" y="1214844"/>
            <a:ext cx="3378515" cy="3458225"/>
          </a:xfrm>
          <a:prstGeom prst="rect">
            <a:avLst/>
          </a:prstGeom>
        </p:spPr>
      </p:pic>
      <p:pic>
        <p:nvPicPr>
          <p:cNvPr id="3" name="图片 2">
            <a:extLst>
              <a:ext uri="{FF2B5EF4-FFF2-40B4-BE49-F238E27FC236}">
                <a16:creationId xmlns:a16="http://schemas.microsoft.com/office/drawing/2014/main" id="{23FE4B6A-63EB-FD43-8383-22073D98EFF1}"/>
              </a:ext>
            </a:extLst>
          </p:cNvPr>
          <p:cNvPicPr>
            <a:picLocks noChangeAspect="1"/>
          </p:cNvPicPr>
          <p:nvPr/>
        </p:nvPicPr>
        <p:blipFill>
          <a:blip r:embed="rId3"/>
          <a:stretch>
            <a:fillRect/>
          </a:stretch>
        </p:blipFill>
        <p:spPr>
          <a:xfrm>
            <a:off x="724459" y="1237223"/>
            <a:ext cx="3374601" cy="3435846"/>
          </a:xfrm>
          <a:prstGeom prst="rect">
            <a:avLst/>
          </a:prstGeom>
        </p:spPr>
      </p:pic>
      <p:sp>
        <p:nvSpPr>
          <p:cNvPr id="2" name="文本框 1"/>
          <p:cNvSpPr txBox="1"/>
          <p:nvPr/>
        </p:nvSpPr>
        <p:spPr>
          <a:xfrm>
            <a:off x="35496" y="267494"/>
            <a:ext cx="1620957"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最</a:t>
            </a:r>
            <a:r>
              <a:rPr lang="zh-CN" altLang="en-US" sz="2800" b="1" dirty="0">
                <a:latin typeface="微软雅黑" panose="020B0503020204020204" pitchFamily="34" charset="-122"/>
                <a:ea typeface="微软雅黑" panose="020B0503020204020204" pitchFamily="34" charset="-122"/>
              </a:rPr>
              <a:t>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成</a:t>
            </a:r>
            <a:r>
              <a:rPr lang="zh-CN" altLang="en-US" sz="2800" b="1" dirty="0">
                <a:latin typeface="微软雅黑" panose="020B0503020204020204" pitchFamily="34" charset="-122"/>
                <a:ea typeface="微软雅黑" panose="020B0503020204020204" pitchFamily="34" charset="-122"/>
              </a:rPr>
              <a:t>绩</a:t>
            </a:r>
          </a:p>
        </p:txBody>
      </p:sp>
      <p:sp>
        <p:nvSpPr>
          <p:cNvPr id="45" name="矩形 44"/>
          <p:cNvSpPr/>
          <p:nvPr/>
        </p:nvSpPr>
        <p:spPr>
          <a:xfrm>
            <a:off x="1636229" y="330113"/>
            <a:ext cx="1016625"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 / B</a:t>
            </a:r>
            <a:endParaRPr lang="zh-CN" altLang="en-US" sz="2000" b="1" dirty="0">
              <a:solidFill>
                <a:schemeClr val="bg1"/>
              </a:solidFill>
            </a:endParaRPr>
          </a:p>
        </p:txBody>
      </p:sp>
      <p:sp>
        <p:nvSpPr>
          <p:cNvPr id="17" name="文本框 16"/>
          <p:cNvSpPr txBox="1"/>
          <p:nvPr/>
        </p:nvSpPr>
        <p:spPr>
          <a:xfrm>
            <a:off x="1462620" y="4733829"/>
            <a:ext cx="1898277"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A-7-</a:t>
            </a:r>
            <a:r>
              <a:rPr lang="en-US" altLang="zh-CN" b="1" dirty="0">
                <a:solidFill>
                  <a:srgbClr val="FF0000"/>
                </a:solidFill>
              </a:rPr>
              <a:t>0.82</a:t>
            </a:r>
            <a:r>
              <a:rPr lang="en-US" altLang="zh-CN" dirty="0"/>
              <a:t>120466</a:t>
            </a:r>
            <a:endParaRPr lang="zh-CN" altLang="en-US"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4427984" y="1083196"/>
            <a:ext cx="0" cy="386481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643685" y="4718620"/>
            <a:ext cx="1880643"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B-5-</a:t>
            </a:r>
            <a:r>
              <a:rPr lang="en-US" altLang="zh-CN" b="1" dirty="0">
                <a:solidFill>
                  <a:srgbClr val="FF0000"/>
                </a:solidFill>
              </a:rPr>
              <a:t>0.82</a:t>
            </a:r>
            <a:r>
              <a:rPr lang="en-US" altLang="zh-CN" dirty="0"/>
              <a:t>039791</a:t>
            </a:r>
            <a:endParaRPr lang="zh-CN" altLang="en-US" dirty="0">
              <a:latin typeface="微软雅黑" panose="020B0503020204020204" pitchFamily="34" charset="-122"/>
              <a:ea typeface="微软雅黑" panose="020B0503020204020204" pitchFamily="34" charset="-122"/>
            </a:endParaRPr>
          </a:p>
        </p:txBody>
      </p:sp>
      <p:sp>
        <p:nvSpPr>
          <p:cNvPr id="11" name="上箭头 10"/>
          <p:cNvSpPr/>
          <p:nvPr/>
        </p:nvSpPr>
        <p:spPr>
          <a:xfrm>
            <a:off x="7524328" y="4731990"/>
            <a:ext cx="216024" cy="288032"/>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7668344" y="4731990"/>
            <a:ext cx="327334"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12" name="矩形 11"/>
          <p:cNvSpPr/>
          <p:nvPr/>
        </p:nvSpPr>
        <p:spPr>
          <a:xfrm>
            <a:off x="755575" y="3435846"/>
            <a:ext cx="3312369" cy="267430"/>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915781" y="2715766"/>
            <a:ext cx="3378514" cy="288032"/>
          </a:xfrm>
          <a:prstGeom prst="rect">
            <a:avLst/>
          </a:prstGeom>
          <a:noFill/>
          <a:ln w="1905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4283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A10C9D-7F09-5046-9A2B-3F63A0C8CCA5}"/>
              </a:ext>
            </a:extLst>
          </p:cNvPr>
          <p:cNvPicPr>
            <a:picLocks noChangeAspect="1"/>
          </p:cNvPicPr>
          <p:nvPr/>
        </p:nvPicPr>
        <p:blipFill>
          <a:blip r:embed="rId3"/>
          <a:stretch>
            <a:fillRect/>
          </a:stretch>
        </p:blipFill>
        <p:spPr>
          <a:xfrm>
            <a:off x="2915816" y="1347614"/>
            <a:ext cx="6065989" cy="3026792"/>
          </a:xfrm>
          <a:prstGeom prst="rect">
            <a:avLst/>
          </a:prstGeom>
        </p:spPr>
      </p:pic>
      <p:sp>
        <p:nvSpPr>
          <p:cNvPr id="2" name="文本框 1"/>
          <p:cNvSpPr txBox="1"/>
          <p:nvPr/>
        </p:nvSpPr>
        <p:spPr>
          <a:xfrm>
            <a:off x="35496" y="267494"/>
            <a:ext cx="902811"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目</a:t>
            </a:r>
            <a:r>
              <a:rPr lang="zh-CN" altLang="en-US" sz="2800" b="1" dirty="0">
                <a:latin typeface="微软雅黑" panose="020B0503020204020204" pitchFamily="34" charset="-122"/>
                <a:ea typeface="微软雅黑" panose="020B0503020204020204" pitchFamily="34" charset="-122"/>
              </a:rPr>
              <a:t>录</a:t>
            </a:r>
          </a:p>
        </p:txBody>
      </p:sp>
      <p:sp>
        <p:nvSpPr>
          <p:cNvPr id="7" name="Content Placeholder 2"/>
          <p:cNvSpPr txBox="1">
            <a:spLocks/>
          </p:cNvSpPr>
          <p:nvPr/>
        </p:nvSpPr>
        <p:spPr>
          <a:xfrm>
            <a:off x="323528" y="915566"/>
            <a:ext cx="6192688" cy="3715061"/>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000" b="1" dirty="0">
                <a:latin typeface="微软雅黑" panose="020B0503020204020204" pitchFamily="34" charset="-122"/>
                <a:ea typeface="微软雅黑" panose="020B0503020204020204" pitchFamily="34" charset="-122"/>
              </a:rPr>
              <a:t>问题描述</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数据分析</a:t>
            </a:r>
            <a:endParaRPr lang="en-US" altLang="zh-CN" sz="2000" b="1" dirty="0">
              <a:latin typeface="微软雅黑" panose="020B0503020204020204" pitchFamily="34" charset="-122"/>
              <a:ea typeface="微软雅黑" panose="020B0503020204020204" pitchFamily="34" charset="-122"/>
            </a:endParaRPr>
          </a:p>
          <a:p>
            <a:pPr lvl="1"/>
            <a:r>
              <a:rPr lang="zh-CN" altLang="en-US" sz="1600" b="1" dirty="0">
                <a:latin typeface="微软雅黑" panose="020B0503020204020204" pitchFamily="34" charset="-122"/>
                <a:ea typeface="微软雅黑" panose="020B0503020204020204" pitchFamily="34" charset="-122"/>
              </a:rPr>
              <a:t>数据分析</a:t>
            </a:r>
            <a:endParaRPr lang="en-US" altLang="zh-CN" sz="1600" b="1" dirty="0">
              <a:latin typeface="微软雅黑" panose="020B0503020204020204" pitchFamily="34" charset="-122"/>
              <a:ea typeface="微软雅黑" panose="020B0503020204020204" pitchFamily="34" charset="-122"/>
            </a:endParaRPr>
          </a:p>
          <a:p>
            <a:pPr lvl="1"/>
            <a:r>
              <a:rPr lang="zh-CN" altLang="en-US" sz="1600" b="1" dirty="0">
                <a:latin typeface="微软雅黑" panose="020B0503020204020204" pitchFamily="34" charset="-122"/>
                <a:ea typeface="微软雅黑" panose="020B0503020204020204" pitchFamily="34" charset="-122"/>
              </a:rPr>
              <a:t>数据预处理</a:t>
            </a:r>
            <a:endParaRPr lang="en-US" altLang="zh-CN" sz="16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方案描述</a:t>
            </a:r>
            <a:endParaRPr lang="en-US" altLang="zh-CN" sz="2000" b="1" dirty="0">
              <a:latin typeface="微软雅黑" panose="020B0503020204020204" pitchFamily="34" charset="-122"/>
              <a:ea typeface="微软雅黑" panose="020B0503020204020204" pitchFamily="34" charset="-122"/>
            </a:endParaRPr>
          </a:p>
          <a:p>
            <a:pPr lvl="1"/>
            <a:r>
              <a:rPr lang="zh-CN" altLang="en-US" sz="1600" b="1" dirty="0">
                <a:latin typeface="微软雅黑" panose="020B0503020204020204" pitchFamily="34" charset="-122"/>
                <a:ea typeface="微软雅黑" panose="020B0503020204020204" pitchFamily="34" charset="-122"/>
              </a:rPr>
              <a:t>网络结构</a:t>
            </a:r>
            <a:endParaRPr lang="en-US" altLang="zh-CN" sz="1600" b="1" dirty="0">
              <a:latin typeface="微软雅黑" panose="020B0503020204020204" pitchFamily="34" charset="-122"/>
              <a:ea typeface="微软雅黑" panose="020B0503020204020204" pitchFamily="34" charset="-122"/>
            </a:endParaRPr>
          </a:p>
          <a:p>
            <a:pPr lvl="1"/>
            <a:r>
              <a:rPr lang="zh-CN" altLang="en-US" sz="1600" b="1" dirty="0">
                <a:latin typeface="微软雅黑" panose="020B0503020204020204" pitchFamily="34" charset="-122"/>
                <a:ea typeface="微软雅黑" panose="020B0503020204020204" pitchFamily="34" charset="-122"/>
              </a:rPr>
              <a:t>网络设计</a:t>
            </a:r>
            <a:endParaRPr lang="en-US" altLang="zh-CN" sz="1600" b="1" dirty="0">
              <a:latin typeface="微软雅黑" panose="020B0503020204020204" pitchFamily="34" charset="-122"/>
              <a:ea typeface="微软雅黑" panose="020B0503020204020204" pitchFamily="34" charset="-122"/>
            </a:endParaRPr>
          </a:p>
          <a:p>
            <a:pPr lvl="1"/>
            <a:r>
              <a:rPr lang="zh-CN" altLang="en-US" sz="1600" b="1" dirty="0">
                <a:latin typeface="微软雅黑" panose="020B0503020204020204" pitchFamily="34" charset="-122"/>
                <a:ea typeface="微软雅黑" panose="020B0503020204020204" pitchFamily="34" charset="-122"/>
              </a:rPr>
              <a:t>残差网络</a:t>
            </a:r>
            <a:endParaRPr lang="en-US" altLang="zh-CN" sz="1600" b="1" dirty="0">
              <a:latin typeface="微软雅黑" panose="020B0503020204020204" pitchFamily="34" charset="-122"/>
              <a:ea typeface="微软雅黑" panose="020B0503020204020204" pitchFamily="34" charset="-122"/>
            </a:endParaRPr>
          </a:p>
          <a:p>
            <a:pPr lvl="1"/>
            <a:r>
              <a:rPr lang="zh-CN" altLang="en-US" sz="1600" b="1" dirty="0">
                <a:latin typeface="微软雅黑" panose="020B0503020204020204" pitchFamily="34" charset="-122"/>
                <a:ea typeface="微软雅黑" panose="020B0503020204020204" pitchFamily="34" charset="-122"/>
              </a:rPr>
              <a:t>批归一化</a:t>
            </a:r>
            <a:endParaRPr lang="en-US" altLang="zh-CN" sz="1600" b="1" dirty="0">
              <a:latin typeface="微软雅黑" panose="020B0503020204020204" pitchFamily="34" charset="-122"/>
              <a:ea typeface="微软雅黑" panose="020B0503020204020204" pitchFamily="34" charset="-122"/>
            </a:endParaRPr>
          </a:p>
          <a:p>
            <a:pPr lvl="1"/>
            <a:r>
              <a:rPr lang="fr-FR" altLang="zh-CN" sz="1600" b="1" dirty="0">
                <a:latin typeface="Microsoft YaHei" panose="020B0503020204020204" pitchFamily="34" charset="-122"/>
                <a:ea typeface="Microsoft YaHei" panose="020B0503020204020204" pitchFamily="34" charset="-122"/>
              </a:rPr>
              <a:t>IBN-Block</a:t>
            </a:r>
            <a:r>
              <a:rPr lang="zh-CN" altLang="zh-CN" sz="1600" dirty="0"/>
              <a:t> </a:t>
            </a:r>
            <a:endParaRPr lang="en-US" altLang="zh-CN" sz="16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模型可视</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算法优势</a:t>
            </a:r>
            <a:endParaRPr lang="en-US" altLang="zh-CN" sz="2000" b="1"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总结展望</a:t>
            </a:r>
            <a:endParaRPr lang="en-US" altLang="zh-CN" sz="2000" b="1" dirty="0">
              <a:latin typeface="微软雅黑" panose="020B0503020204020204" pitchFamily="34" charset="-122"/>
              <a:ea typeface="微软雅黑" panose="020B0503020204020204" pitchFamily="34" charset="-122"/>
            </a:endParaRPr>
          </a:p>
          <a:p>
            <a:pPr lvl="1"/>
            <a:endParaRPr lang="en-US" altLang="zh-CN" sz="1600" b="1" dirty="0">
              <a:latin typeface="微软雅黑" panose="020B0503020204020204" pitchFamily="34" charset="-122"/>
              <a:ea typeface="微软雅黑" panose="020B0503020204020204" pitchFamily="34" charset="-122"/>
            </a:endParaRPr>
          </a:p>
        </p:txBody>
      </p:sp>
      <p:sp>
        <p:nvSpPr>
          <p:cNvPr id="4" name="矩形 3"/>
          <p:cNvSpPr/>
          <p:nvPr/>
        </p:nvSpPr>
        <p:spPr>
          <a:xfrm>
            <a:off x="3059832" y="3533020"/>
            <a:ext cx="2160240" cy="646331"/>
          </a:xfrm>
          <a:prstGeom prst="rect">
            <a:avLst/>
          </a:prstGeom>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大数据医疗</a:t>
            </a:r>
            <a:br>
              <a:rPr lang="en-US" altLang="zh-CN" b="1" dirty="0">
                <a:solidFill>
                  <a:schemeClr val="bg1"/>
                </a:solidFill>
                <a:latin typeface="微软雅黑" panose="020B0503020204020204" pitchFamily="34" charset="-122"/>
                <a:ea typeface="微软雅黑" panose="020B0503020204020204" pitchFamily="34" charset="-122"/>
              </a:rPr>
            </a:br>
            <a:r>
              <a:rPr lang="zh-CN" altLang="en-US" b="1" dirty="0">
                <a:solidFill>
                  <a:schemeClr val="bg1"/>
                </a:solidFill>
                <a:latin typeface="微软雅黑" panose="020B0503020204020204" pitchFamily="34" charset="-122"/>
                <a:ea typeface="微软雅黑" panose="020B0503020204020204" pitchFamily="34" charset="-122"/>
              </a:rPr>
              <a:t>肝癌影像</a:t>
            </a:r>
            <a:r>
              <a:rPr lang="en-US" altLang="zh-CN" b="1" dirty="0">
                <a:solidFill>
                  <a:schemeClr val="bg1"/>
                </a:solidFill>
                <a:latin typeface="微软雅黑" panose="020B0503020204020204" pitchFamily="34" charset="-122"/>
                <a:ea typeface="微软雅黑" panose="020B0503020204020204" pitchFamily="34" charset="-122"/>
              </a:rPr>
              <a:t>AI</a:t>
            </a:r>
            <a:r>
              <a:rPr lang="zh-CN" altLang="en-US" b="1" dirty="0">
                <a:solidFill>
                  <a:schemeClr val="bg1"/>
                </a:solidFill>
                <a:latin typeface="微软雅黑" panose="020B0503020204020204" pitchFamily="34" charset="-122"/>
                <a:ea typeface="微软雅黑" panose="020B0503020204020204" pitchFamily="34" charset="-122"/>
              </a:rPr>
              <a:t>诊断</a:t>
            </a:r>
            <a:endParaRPr lang="zh-CN" altLang="en-US" dirty="0">
              <a:solidFill>
                <a:schemeClr val="bg1"/>
              </a:solidFill>
            </a:endParaRPr>
          </a:p>
        </p:txBody>
      </p:sp>
    </p:spTree>
    <p:extLst>
      <p:ext uri="{BB962C8B-B14F-4D97-AF65-F5344CB8AC3E}">
        <p14:creationId xmlns:p14="http://schemas.microsoft.com/office/powerpoint/2010/main" val="7345807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620957"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问</a:t>
            </a:r>
            <a:r>
              <a:rPr lang="zh-CN" altLang="en-US" sz="2800" b="1" dirty="0">
                <a:latin typeface="微软雅黑" panose="020B0503020204020204" pitchFamily="34" charset="-122"/>
                <a:ea typeface="微软雅黑" panose="020B0503020204020204" pitchFamily="34" charset="-122"/>
              </a:rPr>
              <a:t>题</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p>
        </p:txBody>
      </p:sp>
      <mc:AlternateContent xmlns:mc="http://schemas.openxmlformats.org/markup-compatibility/2006">
        <mc:Choice xmlns:a14="http://schemas.microsoft.com/office/drawing/2010/main" Requires="a14">
          <p:sp>
            <p:nvSpPr>
              <p:cNvPr id="3" name="Content Placeholder 2"/>
              <p:cNvSpPr txBox="1">
                <a:spLocks/>
              </p:cNvSpPr>
              <p:nvPr/>
            </p:nvSpPr>
            <p:spPr>
              <a:xfrm>
                <a:off x="87218" y="987574"/>
                <a:ext cx="9073008" cy="4464496"/>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zh-CN" altLang="en-US" sz="2000" b="1" dirty="0">
                    <a:latin typeface="微软雅黑" panose="020B0503020204020204" pitchFamily="34" charset="-122"/>
                    <a:ea typeface="微软雅黑" panose="020B0503020204020204" pitchFamily="34" charset="-122"/>
                  </a:rPr>
                  <a:t>数据</a:t>
                </a:r>
                <a:r>
                  <a:rPr lang="zh-CN" altLang="en-US" sz="2000" dirty="0">
                    <a:latin typeface="微软雅黑" panose="020B0503020204020204" pitchFamily="34" charset="-122"/>
                    <a:ea typeface="微软雅黑" panose="020B0503020204020204" pitchFamily="34" charset="-122"/>
                  </a:rPr>
                  <a:t>：</a:t>
                </a:r>
                <a:r>
                  <a:rPr lang="zh-CN" altLang="zh-CN" sz="2000" dirty="0">
                    <a:latin typeface="Microsoft YaHei" panose="020B0503020204020204" pitchFamily="34" charset="-122"/>
                    <a:ea typeface="Microsoft YaHei" panose="020B0503020204020204" pitchFamily="34" charset="-122"/>
                  </a:rPr>
                  <a:t>赛题共包含数据近</a:t>
                </a:r>
                <a:r>
                  <a:rPr lang="en-US" altLang="zh-CN" sz="2000" dirty="0">
                    <a:latin typeface="Microsoft YaHei" panose="020B0503020204020204" pitchFamily="34" charset="-122"/>
                    <a:ea typeface="Microsoft YaHei" panose="020B0503020204020204" pitchFamily="34" charset="-122"/>
                  </a:rPr>
                  <a:t>7600</a:t>
                </a:r>
                <a:r>
                  <a:rPr lang="zh-CN" altLang="zh-CN" sz="2000" dirty="0">
                    <a:latin typeface="Microsoft YaHei" panose="020B0503020204020204" pitchFamily="34" charset="-122"/>
                    <a:ea typeface="Microsoft YaHei" panose="020B0503020204020204" pitchFamily="34" charset="-122"/>
                  </a:rPr>
                  <a:t>例肝癌病例影像，其中</a:t>
                </a:r>
                <a:r>
                  <a:rPr lang="en-US" altLang="zh-CN" sz="2000" dirty="0">
                    <a:latin typeface="Microsoft YaHei" panose="020B0503020204020204" pitchFamily="34" charset="-122"/>
                    <a:ea typeface="Microsoft YaHei" panose="020B0503020204020204" pitchFamily="34" charset="-122"/>
                  </a:rPr>
                  <a:t>3600</a:t>
                </a:r>
                <a:r>
                  <a:rPr lang="zh-CN" altLang="zh-CN" sz="2000" dirty="0">
                    <a:latin typeface="Microsoft YaHei" panose="020B0503020204020204" pitchFamily="34" charset="-122"/>
                    <a:ea typeface="Microsoft YaHei" panose="020B0503020204020204" pitchFamily="34" charset="-122"/>
                  </a:rPr>
                  <a:t>例作为训练，</a:t>
                </a:r>
                <a:r>
                  <a:rPr lang="en-US" altLang="zh-CN" sz="2000" dirty="0">
                    <a:latin typeface="Microsoft YaHei" panose="020B0503020204020204" pitchFamily="34" charset="-122"/>
                    <a:ea typeface="Microsoft YaHei" panose="020B0503020204020204" pitchFamily="34" charset="-122"/>
                  </a:rPr>
                  <a:t>3974</a:t>
                </a:r>
                <a:r>
                  <a:rPr lang="zh-CN" altLang="zh-CN" sz="2000" dirty="0">
                    <a:latin typeface="Microsoft YaHei" panose="020B0503020204020204" pitchFamily="34" charset="-122"/>
                    <a:ea typeface="Microsoft YaHei" panose="020B0503020204020204" pitchFamily="34" charset="-122"/>
                  </a:rPr>
                  <a:t>例作为测试。影像数据层厚分布为</a:t>
                </a:r>
                <a:r>
                  <a:rPr lang="en-US" altLang="zh-CN" sz="2000" dirty="0">
                    <a:latin typeface="Microsoft YaHei" panose="020B0503020204020204" pitchFamily="34" charset="-122"/>
                    <a:ea typeface="Microsoft YaHei" panose="020B0503020204020204" pitchFamily="34" charset="-122"/>
                  </a:rPr>
                  <a:t>0.6mm-7.5mm</a:t>
                </a:r>
                <a:r>
                  <a:rPr lang="zh-CN" altLang="zh-CN" sz="2000" dirty="0">
                    <a:latin typeface="Microsoft YaHei" panose="020B0503020204020204" pitchFamily="34" charset="-122"/>
                    <a:ea typeface="Microsoft YaHei" panose="020B0503020204020204" pitchFamily="34" charset="-122"/>
                  </a:rPr>
                  <a:t>。本次比赛采用的是模拟数据，不涉及患者隐私、不涉及地区疾病状况统计等内容。  </a:t>
                </a:r>
                <a:endParaRPr lang="en-US" altLang="zh-CN" sz="2000" dirty="0">
                  <a:latin typeface="Microsoft YaHei" panose="020B0503020204020204" pitchFamily="34" charset="-122"/>
                  <a:ea typeface="Microsoft YaHei" panose="020B0503020204020204" pitchFamily="34" charset="-122"/>
                </a:endParaRPr>
              </a:p>
              <a:p>
                <a:pPr>
                  <a:spcBef>
                    <a:spcPts val="0"/>
                  </a:spcBef>
                </a:pPr>
                <a:r>
                  <a:rPr lang="zh-CN" altLang="en-US" sz="2000" b="1" dirty="0">
                    <a:latin typeface="微软雅黑" panose="020B0503020204020204" pitchFamily="34" charset="-122"/>
                    <a:ea typeface="微软雅黑" panose="020B0503020204020204" pitchFamily="34" charset="-122"/>
                  </a:rPr>
                  <a:t>问题</a:t>
                </a:r>
                <a:r>
                  <a:rPr lang="zh-CN" altLang="en-US" sz="2000" dirty="0">
                    <a:latin typeface="微软雅黑" panose="020B0503020204020204" pitchFamily="34" charset="-122"/>
                    <a:ea typeface="微软雅黑" panose="020B0503020204020204" pitchFamily="34" charset="-122"/>
                  </a:rPr>
                  <a:t>：二分类，判断某病例是否患病。</a:t>
                </a:r>
                <a:r>
                  <a:rPr lang="en-US" altLang="zh-CN" sz="2000" dirty="0">
                    <a:latin typeface="Microsoft YaHei" panose="020B0503020204020204" pitchFamily="34" charset="-122"/>
                    <a:ea typeface="Microsoft YaHei" panose="020B0503020204020204" pitchFamily="34" charset="-122"/>
                  </a:rPr>
                  <a:t>0</a:t>
                </a:r>
                <a:r>
                  <a:rPr lang="zh-CN" altLang="en-US" sz="2000" dirty="0">
                    <a:latin typeface="Microsoft YaHei" panose="020B0503020204020204" pitchFamily="34" charset="-122"/>
                    <a:ea typeface="Microsoft YaHei" panose="020B0503020204020204" pitchFamily="34" charset="-122"/>
                  </a:rPr>
                  <a:t>代表良性，</a:t>
                </a:r>
                <a:r>
                  <a:rPr lang="en-US" altLang="zh-CN" sz="2000" dirty="0">
                    <a:latin typeface="Microsoft YaHei" panose="020B0503020204020204" pitchFamily="34" charset="-122"/>
                    <a:ea typeface="Microsoft YaHei" panose="020B0503020204020204" pitchFamily="34" charset="-122"/>
                  </a:rPr>
                  <a:t>1</a:t>
                </a:r>
                <a:r>
                  <a:rPr lang="zh-CN" altLang="en-US" sz="2000" dirty="0">
                    <a:latin typeface="Microsoft YaHei" panose="020B0503020204020204" pitchFamily="34" charset="-122"/>
                    <a:ea typeface="Microsoft YaHei" panose="020B0503020204020204" pitchFamily="34" charset="-122"/>
                  </a:rPr>
                  <a:t>代表恶性肝癌</a:t>
                </a:r>
                <a:r>
                  <a:rPr lang="zh-CN" altLang="en-US" dirty="0"/>
                  <a:t>。</a:t>
                </a:r>
                <a:r>
                  <a:rPr lang="zh-CN" altLang="en-US" sz="2000" dirty="0">
                    <a:latin typeface="微软雅黑" panose="020B0503020204020204" pitchFamily="34" charset="-122"/>
                    <a:ea typeface="微软雅黑" panose="020B0503020204020204" pitchFamily="34" charset="-122"/>
                  </a:rPr>
                  <a:t>因此，模型可以并需要判断某样例的患病概率。</a:t>
                </a:r>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评价标准</a:t>
                </a:r>
                <a:r>
                  <a:rPr lang="zh-CN" altLang="en-US" sz="2000" dirty="0">
                    <a:latin typeface="微软雅黑" panose="020B0503020204020204" pitchFamily="34" charset="-122"/>
                    <a:ea typeface="微软雅黑" panose="020B0503020204020204" pitchFamily="34" charset="-122"/>
                  </a:rPr>
                  <a:t>：</a:t>
                </a:r>
                <a:r>
                  <a:rPr lang="en-US" altLang="zh-CN" sz="2000" dirty="0">
                    <a:latin typeface="Microsoft YaHei" panose="020B0503020204020204" pitchFamily="34" charset="-122"/>
                    <a:ea typeface="Microsoft YaHei" panose="020B0503020204020204" pitchFamily="34" charset="-122"/>
                  </a:rPr>
                  <a:t> Macro-F1-Score</a:t>
                </a:r>
                <a:r>
                  <a:rPr lang="zh-CN" altLang="zh-CN" sz="2000" dirty="0">
                    <a:latin typeface="Microsoft YaHei" panose="020B0503020204020204" pitchFamily="34" charset="-122"/>
                    <a:ea typeface="Microsoft YaHei" panose="020B0503020204020204" pitchFamily="34" charset="-122"/>
                  </a:rPr>
                  <a:t> </a:t>
                </a:r>
                <a:endParaRPr lang="en-US" altLang="zh-CN" sz="2000" dirty="0">
                  <a:latin typeface="Microsoft YaHei" panose="020B0503020204020204" pitchFamily="34" charset="-122"/>
                  <a:ea typeface="Microsoft YaHei" panose="020B0503020204020204" pitchFamily="34" charset="-122"/>
                </a:endParaRPr>
              </a:p>
              <a:p>
                <a:pPr lvl="1">
                  <a:spcBef>
                    <a:spcPts val="0"/>
                  </a:spcBef>
                </a:pPr>
                <a14:m>
                  <m:oMath xmlns:m="http://schemas.openxmlformats.org/officeDocument/2006/math">
                    <m:r>
                      <m:rPr>
                        <m:sty m:val="p"/>
                      </m:rPr>
                      <a:rPr lang="en-US" altLang="zh-CN" sz="1800"/>
                      <m:t>R</m:t>
                    </m:r>
                    <m:d>
                      <m:dPr>
                        <m:begChr m:val="（"/>
                        <m:endChr m:val="）"/>
                        <m:ctrlPr>
                          <a:rPr lang="zh-CN" altLang="zh-CN" sz="1800" i="1"/>
                        </m:ctrlPr>
                      </m:dPr>
                      <m:e>
                        <m:r>
                          <a:rPr lang="zh-CN" altLang="zh-CN" sz="1800"/>
                          <m:t>召回率</m:t>
                        </m:r>
                      </m:e>
                    </m:d>
                    <m:f>
                      <m:fPr>
                        <m:ctrlPr>
                          <a:rPr lang="zh-CN" altLang="zh-CN" sz="1800" i="1"/>
                        </m:ctrlPr>
                      </m:fPr>
                      <m:num>
                        <m:r>
                          <a:rPr lang="zh-CN" altLang="zh-CN" sz="1800"/>
                          <m:t>检测正确的目标数量</m:t>
                        </m:r>
                      </m:num>
                      <m:den>
                        <m:r>
                          <a:rPr lang="en-US" altLang="zh-CN" sz="1800"/>
                          <m:t>(</m:t>
                        </m:r>
                        <m:r>
                          <a:rPr lang="zh-CN" altLang="zh-CN" sz="1800"/>
                          <m:t>检测正确的目标数量</m:t>
                        </m:r>
                        <m:r>
                          <a:rPr lang="en-US" altLang="zh-CN" sz="1800"/>
                          <m:t>+</m:t>
                        </m:r>
                        <m:r>
                          <a:rPr lang="zh-CN" altLang="zh-CN" sz="1800"/>
                          <m:t>漏检的目标数量检测正确的目标数量</m:t>
                        </m:r>
                        <m:r>
                          <a:rPr lang="en-US" altLang="zh-CN" sz="1800"/>
                          <m:t>)</m:t>
                        </m:r>
                      </m:den>
                    </m:f>
                  </m:oMath>
                </a14:m>
                <a:r>
                  <a:rPr lang="en-US" altLang="zh-CN" sz="1800" dirty="0">
                    <a:latin typeface="Microsoft YaHei" panose="020B0503020204020204" pitchFamily="34" charset="-122"/>
                    <a:ea typeface="Microsoft YaHei" panose="020B0503020204020204" pitchFamily="34" charset="-122"/>
                  </a:rPr>
                  <a:t> </a:t>
                </a:r>
                <a:endParaRPr lang="zh-CN" altLang="zh-CN" sz="1800" dirty="0">
                  <a:latin typeface="Microsoft YaHei" panose="020B0503020204020204" pitchFamily="34" charset="-122"/>
                  <a:ea typeface="Microsoft YaHei" panose="020B0503020204020204" pitchFamily="34" charset="-122"/>
                </a:endParaRPr>
              </a:p>
              <a:p>
                <a:pPr lvl="1">
                  <a:spcBef>
                    <a:spcPts val="0"/>
                  </a:spcBef>
                </a:pPr>
                <a:r>
                  <a:rPr lang="en-US" altLang="zh-CN" sz="1800" dirty="0">
                    <a:latin typeface="Microsoft YaHei" panose="020B0503020204020204" pitchFamily="34" charset="-122"/>
                    <a:ea typeface="Microsoft YaHei" panose="020B0503020204020204" pitchFamily="34" charset="-122"/>
                  </a:rPr>
                  <a:t>​</a:t>
                </a:r>
                <a14:m>
                  <m:oMath xmlns:m="http://schemas.openxmlformats.org/officeDocument/2006/math">
                    <m:r>
                      <m:rPr>
                        <m:sty m:val="p"/>
                      </m:rPr>
                      <a:rPr lang="en-US" altLang="zh-CN" sz="1800"/>
                      <m:t>P</m:t>
                    </m:r>
                    <m:r>
                      <a:rPr lang="en-US" altLang="zh-CN" sz="1800" b="0" i="0" smtClean="0">
                        <a:latin typeface="Cambria Math" panose="02040503050406030204" pitchFamily="18" charset="0"/>
                      </a:rPr>
                      <m:t>(</m:t>
                    </m:r>
                    <m:r>
                      <a:rPr lang="zh-CN" altLang="zh-CN" sz="1800"/>
                      <m:t>准确率</m:t>
                    </m:r>
                    <m:r>
                      <a:rPr lang="en-US" altLang="zh-CN" sz="1800" b="0" i="0" smtClean="0">
                        <a:latin typeface="Cambria Math" panose="02040503050406030204" pitchFamily="18" charset="0"/>
                      </a:rPr>
                      <m:t>)</m:t>
                    </m:r>
                    <m:r>
                      <a:rPr lang="en-US" altLang="zh-CN" sz="1800" i="1" smtClean="0"/>
                      <m:t>= </m:t>
                    </m:r>
                    <m:f>
                      <m:fPr>
                        <m:ctrlPr>
                          <a:rPr lang="zh-CN" altLang="zh-CN" sz="1800" i="1"/>
                        </m:ctrlPr>
                      </m:fPr>
                      <m:num>
                        <m:r>
                          <a:rPr lang="zh-CN" altLang="zh-CN" sz="1800"/>
                          <m:t>检测正确的目标数量</m:t>
                        </m:r>
                      </m:num>
                      <m:den>
                        <m:r>
                          <a:rPr lang="en-US" altLang="zh-CN" sz="1800"/>
                          <m:t>检测正确的目标数量+检测错误的目标数量检测正确的目标数量​</m:t>
                        </m:r>
                      </m:den>
                    </m:f>
                  </m:oMath>
                </a14:m>
                <a:r>
                  <a:rPr lang="en-US" altLang="zh-CN" sz="1800" dirty="0">
                    <a:latin typeface="Microsoft YaHei" panose="020B0503020204020204" pitchFamily="34" charset="-122"/>
                    <a:ea typeface="Microsoft YaHei" panose="020B0503020204020204" pitchFamily="34" charset="-122"/>
                  </a:rPr>
                  <a:t> </a:t>
                </a:r>
                <a:endParaRPr lang="zh-CN" altLang="zh-CN" sz="1800" dirty="0">
                  <a:latin typeface="Microsoft YaHei" panose="020B0503020204020204" pitchFamily="34" charset="-122"/>
                  <a:ea typeface="Microsoft YaHei" panose="020B0503020204020204" pitchFamily="34" charset="-122"/>
                </a:endParaRPr>
              </a:p>
              <a:p>
                <a:pPr lvl="1">
                  <a:spcBef>
                    <a:spcPts val="0"/>
                  </a:spcBef>
                </a:pPr>
                <a14:m>
                  <m:oMath xmlns:m="http://schemas.openxmlformats.org/officeDocument/2006/math">
                    <m:r>
                      <m:rPr>
                        <m:sty m:val="p"/>
                      </m:rPr>
                      <a:rPr lang="en-US" altLang="zh-CN" sz="1800">
                        <a:latin typeface="Cambria Math" panose="02040503050406030204" pitchFamily="18" charset="0"/>
                      </a:rPr>
                      <m:t>F</m:t>
                    </m:r>
                    <m:r>
                      <a:rPr lang="en-US" altLang="zh-CN" sz="1800"/>
                      <m:t>1</m:t>
                    </m:r>
                    <m:r>
                      <a:rPr lang="en-US" altLang="zh-CN" sz="1800" i="1"/>
                      <m:t>= </m:t>
                    </m:r>
                    <m:f>
                      <m:fPr>
                        <m:ctrlPr>
                          <a:rPr lang="zh-CN" altLang="zh-CN" sz="1800" i="1"/>
                        </m:ctrlPr>
                      </m:fPr>
                      <m:num>
                        <m:r>
                          <a:rPr lang="en-US" altLang="zh-CN" sz="1800" i="1"/>
                          <m:t>2</m:t>
                        </m:r>
                        <m:r>
                          <a:rPr lang="en-US" altLang="zh-CN" sz="1800" i="1"/>
                          <m:t>𝑃𝑅</m:t>
                        </m:r>
                      </m:num>
                      <m:den>
                        <m:r>
                          <a:rPr lang="en-US" altLang="zh-CN" sz="1800" i="1"/>
                          <m:t>𝑃</m:t>
                        </m:r>
                        <m:r>
                          <a:rPr lang="en-US" altLang="zh-CN" sz="1800" i="1"/>
                          <m:t>+</m:t>
                        </m:r>
                        <m:r>
                          <a:rPr lang="en-US" altLang="zh-CN" sz="1800" i="1"/>
                          <m:t>𝑅</m:t>
                        </m:r>
                      </m:den>
                    </m:f>
                  </m:oMath>
                </a14:m>
                <a:endParaRPr lang="zh-CN" altLang="zh-CN" sz="1800" dirty="0">
                  <a:latin typeface="Microsoft YaHei" panose="020B0503020204020204" pitchFamily="34" charset="-122"/>
                  <a:ea typeface="Microsoft YaHei" panose="020B0503020204020204" pitchFamily="34" charset="-122"/>
                </a:endParaRPr>
              </a:p>
              <a:p>
                <a:pPr lvl="1">
                  <a:spcBef>
                    <a:spcPts val="0"/>
                  </a:spcBef>
                </a:pPr>
                <a14:m>
                  <m:oMath xmlns:m="http://schemas.openxmlformats.org/officeDocument/2006/math">
                    <m:r>
                      <m:rPr>
                        <m:sty m:val="p"/>
                      </m:rPr>
                      <a:rPr lang="en-US" altLang="zh-CN" sz="1800"/>
                      <m:t>Score</m:t>
                    </m:r>
                    <m:r>
                      <a:rPr lang="en-US" altLang="zh-CN" sz="1800" i="1"/>
                      <m:t>= </m:t>
                    </m:r>
                    <m:f>
                      <m:fPr>
                        <m:ctrlPr>
                          <a:rPr lang="zh-CN" altLang="zh-CN" sz="1800" i="1"/>
                        </m:ctrlPr>
                      </m:fPr>
                      <m:num>
                        <m:r>
                          <a:rPr lang="zh-CN" altLang="zh-CN" sz="1800"/>
                          <m:t>分类</m:t>
                        </m:r>
                        <m:r>
                          <a:rPr lang="en-US" altLang="zh-CN" sz="1800"/>
                          <m:t>0</m:t>
                        </m:r>
                        <m:r>
                          <a:rPr lang="zh-CN" altLang="zh-CN" sz="1800"/>
                          <m:t>的</m:t>
                        </m:r>
                        <m:r>
                          <m:rPr>
                            <m:sty m:val="p"/>
                          </m:rPr>
                          <a:rPr lang="en-US" altLang="zh-CN" sz="1800"/>
                          <m:t>F</m:t>
                        </m:r>
                        <m:r>
                          <a:rPr lang="en-US" altLang="zh-CN" sz="1800"/>
                          <m:t>1</m:t>
                        </m:r>
                        <m:r>
                          <m:rPr>
                            <m:sty m:val="p"/>
                          </m:rPr>
                          <a:rPr lang="en-US" altLang="zh-CN" sz="1800"/>
                          <m:t>Score</m:t>
                        </m:r>
                        <m:r>
                          <a:rPr lang="en-US" altLang="zh-CN" sz="1800"/>
                          <m:t>+</m:t>
                        </m:r>
                        <m:r>
                          <a:rPr lang="zh-CN" altLang="zh-CN" sz="1800"/>
                          <m:t>分类</m:t>
                        </m:r>
                        <m:r>
                          <a:rPr lang="en-US" altLang="zh-CN" sz="1800"/>
                          <m:t>1</m:t>
                        </m:r>
                        <m:r>
                          <a:rPr lang="zh-CN" altLang="zh-CN" sz="1800"/>
                          <m:t>的</m:t>
                        </m:r>
                        <m:r>
                          <m:rPr>
                            <m:sty m:val="p"/>
                          </m:rPr>
                          <a:rPr lang="en-US" altLang="zh-CN" sz="1800"/>
                          <m:t>F</m:t>
                        </m:r>
                        <m:r>
                          <a:rPr lang="en-US" altLang="zh-CN" sz="1800"/>
                          <m:t>1</m:t>
                        </m:r>
                        <m:r>
                          <m:rPr>
                            <m:sty m:val="p"/>
                          </m:rPr>
                          <a:rPr lang="en-US" altLang="zh-CN" sz="1800"/>
                          <m:t>Score</m:t>
                        </m:r>
                      </m:num>
                      <m:den>
                        <m:r>
                          <a:rPr lang="en-US" altLang="zh-CN" sz="1800"/>
                          <m:t>2</m:t>
                        </m:r>
                      </m:den>
                    </m:f>
                  </m:oMath>
                </a14:m>
                <a:endParaRPr lang="zh-CN" altLang="zh-CN" sz="1800" dirty="0">
                  <a:latin typeface="Microsoft YaHei" panose="020B0503020204020204" pitchFamily="34" charset="-122"/>
                  <a:ea typeface="Microsoft YaHei" panose="020B0503020204020204" pitchFamily="34" charset="-122"/>
                </a:endParaRPr>
              </a:p>
              <a:p>
                <a:pPr lvl="1"/>
                <a:endParaRPr lang="en-US" sz="1600" dirty="0">
                  <a:latin typeface="微软雅黑" panose="020B0503020204020204" pitchFamily="34" charset="-122"/>
                  <a:ea typeface="微软雅黑" panose="020B0503020204020204" pitchFamily="34" charset="-122"/>
                </a:endParaRPr>
              </a:p>
            </p:txBody>
          </p:sp>
        </mc:Choice>
        <mc:Fallback>
          <p:sp>
            <p:nvSpPr>
              <p:cNvPr id="3" name="Content Placeholder 2"/>
              <p:cNvSpPr txBox="1">
                <a:spLocks noRot="1" noChangeAspect="1" noMove="1" noResize="1" noEditPoints="1" noAdjustHandles="1" noChangeArrowheads="1" noChangeShapeType="1" noTextEdit="1"/>
              </p:cNvSpPr>
              <p:nvPr/>
            </p:nvSpPr>
            <p:spPr>
              <a:xfrm>
                <a:off x="87218" y="987574"/>
                <a:ext cx="9073008" cy="4464496"/>
              </a:xfrm>
              <a:prstGeom prst="rect">
                <a:avLst/>
              </a:prstGeom>
              <a:blipFill>
                <a:blip r:embed="rId2"/>
                <a:stretch>
                  <a:fillRect l="-559" t="-568" r="-979"/>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952DA8C6-0429-AD4B-AEBE-84C131666500}"/>
              </a:ext>
            </a:extLst>
          </p:cNvPr>
          <p:cNvSpPr/>
          <p:nvPr/>
        </p:nvSpPr>
        <p:spPr>
          <a:xfrm>
            <a:off x="5148064" y="4587974"/>
            <a:ext cx="3548678" cy="400110"/>
          </a:xfrm>
          <a:prstGeom prst="rect">
            <a:avLst/>
          </a:prstGeom>
        </p:spPr>
        <p:txBody>
          <a:bodyPr wrap="square">
            <a:spAutoFit/>
          </a:bodyPr>
          <a:lstStyle/>
          <a:p>
            <a:r>
              <a:rPr lang="zh-CN" altLang="en-US" sz="2000" b="1" dirty="0">
                <a:solidFill>
                  <a:srgbClr val="FF0000"/>
                </a:solidFill>
                <a:latin typeface="Microsoft YaHei" panose="020B0503020204020204" pitchFamily="34" charset="-122"/>
                <a:ea typeface="Microsoft YaHei" panose="020B0503020204020204" pitchFamily="34" charset="-122"/>
              </a:rPr>
              <a:t>疑问</a:t>
            </a:r>
            <a:r>
              <a:rPr lang="zh-CN" altLang="en-US" sz="2000" b="1" dirty="0">
                <a:latin typeface="Microsoft YaHei" panose="020B0503020204020204" pitchFamily="34" charset="-122"/>
                <a:ea typeface="Microsoft YaHei" panose="020B0503020204020204" pitchFamily="34" charset="-122"/>
              </a:rPr>
              <a:t>：恶性肿瘤的分数更重要？</a:t>
            </a:r>
            <a:endParaRPr lang="zh-CN" altLang="en-US" sz="2000" b="1" dirty="0"/>
          </a:p>
        </p:txBody>
      </p:sp>
    </p:spTree>
    <p:extLst>
      <p:ext uri="{BB962C8B-B14F-4D97-AF65-F5344CB8AC3E}">
        <p14:creationId xmlns:p14="http://schemas.microsoft.com/office/powerpoint/2010/main" val="1668687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620957"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数</a:t>
            </a:r>
            <a:r>
              <a:rPr lang="zh-CN" altLang="en-US" sz="2800" b="1" dirty="0">
                <a:latin typeface="微软雅黑" panose="020B0503020204020204" pitchFamily="34" charset="-122"/>
                <a:ea typeface="微软雅黑" panose="020B0503020204020204" pitchFamily="34" charset="-122"/>
              </a:rPr>
              <a:t>据</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分</a:t>
            </a:r>
            <a:r>
              <a:rPr lang="zh-CN" altLang="en-US" sz="2800" b="1" dirty="0">
                <a:latin typeface="微软雅黑" panose="020B0503020204020204" pitchFamily="34" charset="-122"/>
                <a:ea typeface="微软雅黑" panose="020B0503020204020204" pitchFamily="34" charset="-122"/>
              </a:rPr>
              <a:t>析</a:t>
            </a:r>
          </a:p>
        </p:txBody>
      </p:sp>
      <p:sp>
        <p:nvSpPr>
          <p:cNvPr id="3" name="矩形 2"/>
          <p:cNvSpPr/>
          <p:nvPr/>
        </p:nvSpPr>
        <p:spPr>
          <a:xfrm>
            <a:off x="1636229" y="330113"/>
            <a:ext cx="1399742"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数据分析</a:t>
            </a:r>
            <a:endParaRPr lang="zh-CN" altLang="en-US" sz="2000" b="1" dirty="0">
              <a:solidFill>
                <a:schemeClr val="bg1"/>
              </a:solidFill>
            </a:endParaRPr>
          </a:p>
        </p:txBody>
      </p:sp>
      <p:sp>
        <p:nvSpPr>
          <p:cNvPr id="5" name="Content Placeholder 2"/>
          <p:cNvSpPr txBox="1">
            <a:spLocks/>
          </p:cNvSpPr>
          <p:nvPr/>
        </p:nvSpPr>
        <p:spPr>
          <a:xfrm>
            <a:off x="251520" y="981335"/>
            <a:ext cx="8229600" cy="3715061"/>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zh-CN" sz="1800" dirty="0">
                <a:latin typeface="Microsoft YaHei" panose="020B0503020204020204" pitchFamily="34" charset="-122"/>
                <a:ea typeface="Microsoft YaHei" panose="020B0503020204020204" pitchFamily="34" charset="-122"/>
              </a:rPr>
              <a:t>数据层厚分布为</a:t>
            </a:r>
            <a:r>
              <a:rPr lang="en-US" altLang="zh-CN" sz="1800" dirty="0">
                <a:latin typeface="Microsoft YaHei" panose="020B0503020204020204" pitchFamily="34" charset="-122"/>
                <a:ea typeface="Microsoft YaHei" panose="020B0503020204020204" pitchFamily="34" charset="-122"/>
              </a:rPr>
              <a:t>0.6mm-7.5mm</a:t>
            </a:r>
            <a:r>
              <a:rPr lang="zh-CN" altLang="zh-CN" sz="1800" dirty="0">
                <a:latin typeface="Microsoft YaHei" panose="020B0503020204020204" pitchFamily="34" charset="-122"/>
                <a:ea typeface="Microsoft YaHei" panose="020B0503020204020204" pitchFamily="34" charset="-122"/>
              </a:rPr>
              <a:t>，因此每个</a:t>
            </a:r>
            <a:r>
              <a:rPr lang="en-US" altLang="zh-CN" sz="1800" dirty="0">
                <a:latin typeface="Microsoft YaHei" panose="020B0503020204020204" pitchFamily="34" charset="-122"/>
                <a:ea typeface="Microsoft YaHei" panose="020B0503020204020204" pitchFamily="34" charset="-122"/>
              </a:rPr>
              <a:t>case</a:t>
            </a:r>
            <a:r>
              <a:rPr lang="zh-CN" altLang="zh-CN" sz="1800" dirty="0">
                <a:latin typeface="Microsoft YaHei" panose="020B0503020204020204" pitchFamily="34" charset="-122"/>
                <a:ea typeface="Microsoft YaHei" panose="020B0503020204020204" pitchFamily="34" charset="-122"/>
              </a:rPr>
              <a:t>的</a:t>
            </a:r>
            <a:r>
              <a:rPr lang="en-US" altLang="zh-CN" sz="1800" dirty="0">
                <a:latin typeface="Microsoft YaHei" panose="020B0503020204020204" pitchFamily="34" charset="-122"/>
                <a:ea typeface="Microsoft YaHei" panose="020B0503020204020204" pitchFamily="34" charset="-122"/>
              </a:rPr>
              <a:t>CT</a:t>
            </a:r>
            <a:r>
              <a:rPr lang="zh-CN" altLang="zh-CN" sz="1800" dirty="0">
                <a:latin typeface="Microsoft YaHei" panose="020B0503020204020204" pitchFamily="34" charset="-122"/>
                <a:ea typeface="Microsoft YaHei" panose="020B0503020204020204" pitchFamily="34" charset="-122"/>
              </a:rPr>
              <a:t>层数也不一样</a:t>
            </a:r>
            <a:endParaRPr lang="en-US" altLang="zh-CN" sz="1800" dirty="0">
              <a:latin typeface="Microsoft YaHei" panose="020B0503020204020204" pitchFamily="34" charset="-122"/>
              <a:ea typeface="Microsoft YaHei" panose="020B0503020204020204" pitchFamily="34" charset="-122"/>
            </a:endParaRPr>
          </a:p>
          <a:p>
            <a:r>
              <a:rPr lang="zh-CN" altLang="zh-CN" sz="1800" dirty="0">
                <a:latin typeface="Microsoft YaHei" panose="020B0503020204020204" pitchFamily="34" charset="-122"/>
                <a:ea typeface="Microsoft YaHei" panose="020B0503020204020204" pitchFamily="34" charset="-122"/>
              </a:rPr>
              <a:t>影像数据在扫描平面的空间分辨率也不同，分布在</a:t>
            </a:r>
            <a:r>
              <a:rPr lang="en-US" altLang="zh-CN" sz="1800" dirty="0">
                <a:latin typeface="Microsoft YaHei" panose="020B0503020204020204" pitchFamily="34" charset="-122"/>
                <a:ea typeface="Microsoft YaHei" panose="020B0503020204020204" pitchFamily="34" charset="-122"/>
              </a:rPr>
              <a:t>0.4-0.7mm</a:t>
            </a:r>
            <a:r>
              <a:rPr lang="zh-CN" altLang="zh-CN" sz="1800" dirty="0">
                <a:latin typeface="Microsoft YaHei" panose="020B0503020204020204" pitchFamily="34" charset="-122"/>
                <a:ea typeface="Microsoft YaHei" panose="020B0503020204020204" pitchFamily="34" charset="-122"/>
              </a:rPr>
              <a:t>之间。</a:t>
            </a:r>
            <a:endParaRPr lang="en-US" altLang="zh-CN" sz="1800" dirty="0">
              <a:latin typeface="Microsoft YaHei" panose="020B0503020204020204" pitchFamily="34" charset="-122"/>
              <a:ea typeface="Microsoft YaHei" panose="020B0503020204020204" pitchFamily="34" charset="-122"/>
            </a:endParaRPr>
          </a:p>
          <a:p>
            <a:r>
              <a:rPr lang="zh-CN" altLang="zh-CN" sz="1800" dirty="0">
                <a:latin typeface="Microsoft YaHei" panose="020B0503020204020204" pitchFamily="34" charset="-122"/>
                <a:ea typeface="Microsoft YaHei" panose="020B0503020204020204" pitchFamily="34" charset="-122"/>
              </a:rPr>
              <a:t>在</a:t>
            </a:r>
            <a:r>
              <a:rPr lang="en-US" altLang="zh-CN" sz="1800" dirty="0">
                <a:latin typeface="Microsoft YaHei" panose="020B0503020204020204" pitchFamily="34" charset="-122"/>
                <a:ea typeface="Microsoft YaHei" panose="020B0503020204020204" pitchFamily="34" charset="-122"/>
              </a:rPr>
              <a:t>CT</a:t>
            </a:r>
            <a:r>
              <a:rPr lang="zh-CN" altLang="zh-CN" sz="1800" dirty="0">
                <a:latin typeface="Microsoft YaHei" panose="020B0503020204020204" pitchFamily="34" charset="-122"/>
                <a:ea typeface="Microsoft YaHei" panose="020B0503020204020204" pitchFamily="34" charset="-122"/>
              </a:rPr>
              <a:t>影像中，人体各组织和器官的</a:t>
            </a:r>
            <a:r>
              <a:rPr lang="en-US" altLang="zh-CN" sz="1800" dirty="0">
                <a:latin typeface="Microsoft YaHei" panose="020B0503020204020204" pitchFamily="34" charset="-122"/>
                <a:ea typeface="Microsoft YaHei" panose="020B0503020204020204" pitchFamily="34" charset="-122"/>
              </a:rPr>
              <a:t>Hu</a:t>
            </a:r>
            <a:r>
              <a:rPr lang="zh-CN" altLang="zh-CN" sz="1800" dirty="0">
                <a:latin typeface="Microsoft YaHei" panose="020B0503020204020204" pitchFamily="34" charset="-122"/>
                <a:ea typeface="Microsoft YaHei" panose="020B0503020204020204" pitchFamily="34" charset="-122"/>
              </a:rPr>
              <a:t>值相对固定</a:t>
            </a:r>
            <a:r>
              <a:rPr lang="zh-CN" altLang="en-US" sz="1800" dirty="0">
                <a:latin typeface="Microsoft YaHei" panose="020B0503020204020204" pitchFamily="34" charset="-122"/>
                <a:ea typeface="Microsoft YaHei" panose="020B0503020204020204" pitchFamily="34" charset="-122"/>
              </a:rPr>
              <a:t>。由</a:t>
            </a:r>
            <a:r>
              <a:rPr lang="zh-CN" altLang="zh-CN" sz="1800" dirty="0">
                <a:latin typeface="Microsoft YaHei" panose="020B0503020204020204" pitchFamily="34" charset="-122"/>
                <a:ea typeface="Microsoft YaHei" panose="020B0503020204020204" pitchFamily="34" charset="-122"/>
              </a:rPr>
              <a:t>表</a:t>
            </a:r>
            <a:r>
              <a:rPr lang="en-US" altLang="zh-CN" sz="1800" dirty="0">
                <a:latin typeface="Microsoft YaHei" panose="020B0503020204020204" pitchFamily="34" charset="-122"/>
                <a:ea typeface="Microsoft YaHei" panose="020B0503020204020204" pitchFamily="34" charset="-122"/>
              </a:rPr>
              <a:t>1</a:t>
            </a:r>
            <a:r>
              <a:rPr lang="zh-CN" altLang="zh-CN" sz="1800" dirty="0">
                <a:latin typeface="Microsoft YaHei" panose="020B0503020204020204" pitchFamily="34" charset="-122"/>
                <a:ea typeface="Microsoft YaHei" panose="020B0503020204020204" pitchFamily="34" charset="-122"/>
              </a:rPr>
              <a:t>，肝脏的</a:t>
            </a:r>
            <a:r>
              <a:rPr lang="en-US" altLang="zh-CN" sz="1800" dirty="0">
                <a:latin typeface="Microsoft YaHei" panose="020B0503020204020204" pitchFamily="34" charset="-122"/>
                <a:ea typeface="Microsoft YaHei" panose="020B0503020204020204" pitchFamily="34" charset="-122"/>
              </a:rPr>
              <a:t>Hu</a:t>
            </a:r>
            <a:r>
              <a:rPr lang="zh-CN" altLang="zh-CN" sz="1800" dirty="0">
                <a:latin typeface="Microsoft YaHei" panose="020B0503020204020204" pitchFamily="34" charset="-122"/>
                <a:ea typeface="Microsoft YaHei" panose="020B0503020204020204" pitchFamily="34" charset="-122"/>
              </a:rPr>
              <a:t>分布</a:t>
            </a:r>
            <a:r>
              <a:rPr lang="en-US" altLang="zh-CN" sz="1800" dirty="0">
                <a:latin typeface="Microsoft YaHei" panose="020B0503020204020204" pitchFamily="34" charset="-122"/>
                <a:ea typeface="Microsoft YaHei" panose="020B0503020204020204" pitchFamily="34" charset="-122"/>
              </a:rPr>
              <a:t>50-70</a:t>
            </a:r>
            <a:r>
              <a:rPr lang="zh-CN" altLang="zh-CN" sz="1800" dirty="0">
                <a:latin typeface="Microsoft YaHei" panose="020B0503020204020204" pitchFamily="34" charset="-122"/>
                <a:ea typeface="Microsoft YaHei" panose="020B0503020204020204" pitchFamily="34" charset="-122"/>
              </a:rPr>
              <a:t>之间，合理的阈值化，可以有效的减少周围器官和组织的影响。 </a:t>
            </a:r>
            <a:endParaRPr lang="en-US" sz="1800" dirty="0">
              <a:latin typeface="Microsoft YaHei" panose="020B0503020204020204" pitchFamily="34" charset="-122"/>
              <a:ea typeface="Microsoft YaHei" panose="020B0503020204020204" pitchFamily="34" charset="-122"/>
            </a:endParaRPr>
          </a:p>
        </p:txBody>
      </p:sp>
      <p:sp>
        <p:nvSpPr>
          <p:cNvPr id="8" name="矩形 7"/>
          <p:cNvSpPr/>
          <p:nvPr/>
        </p:nvSpPr>
        <p:spPr>
          <a:xfrm>
            <a:off x="3441240" y="4977681"/>
            <a:ext cx="2435282" cy="338554"/>
          </a:xfrm>
          <a:prstGeom prst="rect">
            <a:avLst/>
          </a:prstGeom>
        </p:spPr>
        <p:txBody>
          <a:bodyPr wrap="none">
            <a:spAutoFit/>
          </a:bodyPr>
          <a:lstStyle/>
          <a:p>
            <a:r>
              <a:rPr lang="zh-CN" altLang="zh-CN" sz="1600" b="1" dirty="0">
                <a:latin typeface="Microsoft YaHei" panose="020B0503020204020204" pitchFamily="34" charset="-122"/>
                <a:ea typeface="Microsoft YaHei" panose="020B0503020204020204" pitchFamily="34" charset="-122"/>
              </a:rPr>
              <a:t>表</a:t>
            </a:r>
            <a:r>
              <a:rPr lang="en-US" altLang="zh-CN" sz="1600" b="1" dirty="0">
                <a:latin typeface="Microsoft YaHei" panose="020B0503020204020204" pitchFamily="34" charset="-122"/>
                <a:ea typeface="Microsoft YaHei" panose="020B0503020204020204" pitchFamily="34" charset="-122"/>
              </a:rPr>
              <a:t>1. </a:t>
            </a:r>
            <a:r>
              <a:rPr lang="zh-CN" altLang="zh-CN" sz="1600" b="1" dirty="0">
                <a:latin typeface="Microsoft YaHei" panose="020B0503020204020204" pitchFamily="34" charset="-122"/>
                <a:ea typeface="Microsoft YaHei" panose="020B0503020204020204" pitchFamily="34" charset="-122"/>
              </a:rPr>
              <a:t>人体</a:t>
            </a:r>
            <a:r>
              <a:rPr lang="en-US" altLang="zh-CN" sz="1600" b="1" dirty="0">
                <a:latin typeface="Microsoft YaHei" panose="020B0503020204020204" pitchFamily="34" charset="-122"/>
                <a:ea typeface="Microsoft YaHei" panose="020B0503020204020204" pitchFamily="34" charset="-122"/>
              </a:rPr>
              <a:t>CT</a:t>
            </a:r>
            <a:r>
              <a:rPr lang="zh-CN" altLang="zh-CN" sz="1600" b="1" dirty="0">
                <a:latin typeface="Microsoft YaHei" panose="020B0503020204020204" pitchFamily="34" charset="-122"/>
                <a:ea typeface="Microsoft YaHei" panose="020B0503020204020204" pitchFamily="34" charset="-122"/>
              </a:rPr>
              <a:t>各组织</a:t>
            </a:r>
            <a:r>
              <a:rPr lang="en-US" altLang="zh-CN" sz="1600" b="1" dirty="0">
                <a:latin typeface="Microsoft YaHei" panose="020B0503020204020204" pitchFamily="34" charset="-122"/>
                <a:ea typeface="Microsoft YaHei" panose="020B0503020204020204" pitchFamily="34" charset="-122"/>
              </a:rPr>
              <a:t>Hu</a:t>
            </a:r>
            <a:r>
              <a:rPr lang="zh-CN" altLang="zh-CN" sz="1600" b="1" dirty="0">
                <a:latin typeface="Microsoft YaHei" panose="020B0503020204020204" pitchFamily="34" charset="-122"/>
                <a:ea typeface="Microsoft YaHei" panose="020B0503020204020204" pitchFamily="34" charset="-122"/>
              </a:rPr>
              <a:t>值</a:t>
            </a:r>
          </a:p>
        </p:txBody>
      </p:sp>
      <p:graphicFrame>
        <p:nvGraphicFramePr>
          <p:cNvPr id="4" name="表格 3">
            <a:extLst>
              <a:ext uri="{FF2B5EF4-FFF2-40B4-BE49-F238E27FC236}">
                <a16:creationId xmlns:a16="http://schemas.microsoft.com/office/drawing/2014/main" id="{C8E0B83B-B579-A044-B84E-B4FA7F5942F6}"/>
              </a:ext>
            </a:extLst>
          </p:cNvPr>
          <p:cNvGraphicFramePr>
            <a:graphicFrameLocks noGrp="1"/>
          </p:cNvGraphicFramePr>
          <p:nvPr>
            <p:extLst>
              <p:ext uri="{D42A27DB-BD31-4B8C-83A1-F6EECF244321}">
                <p14:modId xmlns:p14="http://schemas.microsoft.com/office/powerpoint/2010/main" val="1849563435"/>
              </p:ext>
            </p:extLst>
          </p:nvPr>
        </p:nvGraphicFramePr>
        <p:xfrm>
          <a:off x="1706553" y="2385050"/>
          <a:ext cx="5904656" cy="2562458"/>
        </p:xfrm>
        <a:graphic>
          <a:graphicData uri="http://schemas.openxmlformats.org/drawingml/2006/table">
            <a:tbl>
              <a:tblPr firstRow="1" firstCol="1" bandRow="1">
                <a:tableStyleId>{5C22544A-7EE6-4342-B048-85BDC9FD1C3A}</a:tableStyleId>
              </a:tblPr>
              <a:tblGrid>
                <a:gridCol w="934662">
                  <a:extLst>
                    <a:ext uri="{9D8B030D-6E8A-4147-A177-3AD203B41FA5}">
                      <a16:colId xmlns:a16="http://schemas.microsoft.com/office/drawing/2014/main" val="3365093563"/>
                    </a:ext>
                  </a:extLst>
                </a:gridCol>
                <a:gridCol w="1089524">
                  <a:extLst>
                    <a:ext uri="{9D8B030D-6E8A-4147-A177-3AD203B41FA5}">
                      <a16:colId xmlns:a16="http://schemas.microsoft.com/office/drawing/2014/main" val="2404603161"/>
                    </a:ext>
                  </a:extLst>
                </a:gridCol>
                <a:gridCol w="712118">
                  <a:extLst>
                    <a:ext uri="{9D8B030D-6E8A-4147-A177-3AD203B41FA5}">
                      <a16:colId xmlns:a16="http://schemas.microsoft.com/office/drawing/2014/main" val="457795246"/>
                    </a:ext>
                  </a:extLst>
                </a:gridCol>
                <a:gridCol w="1152128">
                  <a:extLst>
                    <a:ext uri="{9D8B030D-6E8A-4147-A177-3AD203B41FA5}">
                      <a16:colId xmlns:a16="http://schemas.microsoft.com/office/drawing/2014/main" val="140442838"/>
                    </a:ext>
                  </a:extLst>
                </a:gridCol>
                <a:gridCol w="864096">
                  <a:extLst>
                    <a:ext uri="{9D8B030D-6E8A-4147-A177-3AD203B41FA5}">
                      <a16:colId xmlns:a16="http://schemas.microsoft.com/office/drawing/2014/main" val="4059754262"/>
                    </a:ext>
                  </a:extLst>
                </a:gridCol>
                <a:gridCol w="1152128">
                  <a:extLst>
                    <a:ext uri="{9D8B030D-6E8A-4147-A177-3AD203B41FA5}">
                      <a16:colId xmlns:a16="http://schemas.microsoft.com/office/drawing/2014/main" val="670919096"/>
                    </a:ext>
                  </a:extLst>
                </a:gridCol>
              </a:tblGrid>
              <a:tr h="424813">
                <a:tc>
                  <a:txBody>
                    <a:bodyPr/>
                    <a:lstStyle/>
                    <a:p>
                      <a:pPr indent="127000" algn="ctr">
                        <a:lnSpc>
                          <a:spcPct val="107000"/>
                        </a:lnSpc>
                        <a:spcBef>
                          <a:spcPts val="100"/>
                        </a:spcBef>
                        <a:spcAft>
                          <a:spcPts val="100"/>
                        </a:spcAft>
                      </a:pPr>
                      <a:r>
                        <a:rPr lang="zh-CN" sz="1500" dirty="0">
                          <a:solidFill>
                            <a:sysClr val="windowText" lastClr="000000"/>
                          </a:solidFill>
                          <a:effectLst/>
                          <a:latin typeface="Microsoft YaHei" panose="020B0503020204020204" pitchFamily="34" charset="-122"/>
                          <a:ea typeface="Microsoft YaHei" panose="020B0503020204020204" pitchFamily="34" charset="-122"/>
                        </a:rPr>
                        <a:t>名称</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CT</a:t>
                      </a:r>
                      <a:r>
                        <a:rPr lang="zh-CN" sz="1500" dirty="0">
                          <a:solidFill>
                            <a:sysClr val="windowText" lastClr="000000"/>
                          </a:solidFill>
                          <a:effectLst/>
                          <a:latin typeface="Microsoft YaHei" panose="020B0503020204020204" pitchFamily="34" charset="-122"/>
                          <a:ea typeface="Microsoft YaHei" panose="020B0503020204020204" pitchFamily="34" charset="-122"/>
                        </a:rPr>
                        <a:t>值范围</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名称</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a:solidFill>
                            <a:sysClr val="windowText" lastClr="000000"/>
                          </a:solidFill>
                          <a:effectLst/>
                          <a:latin typeface="Microsoft YaHei" panose="020B0503020204020204" pitchFamily="34" charset="-122"/>
                          <a:ea typeface="Microsoft YaHei" panose="020B0503020204020204" pitchFamily="34" charset="-122"/>
                        </a:rPr>
                        <a:t>CT</a:t>
                      </a:r>
                      <a:r>
                        <a:rPr lang="zh-CN" sz="1500">
                          <a:solidFill>
                            <a:sysClr val="windowText" lastClr="000000"/>
                          </a:solidFill>
                          <a:effectLst/>
                          <a:latin typeface="Microsoft YaHei" panose="020B0503020204020204" pitchFamily="34" charset="-122"/>
                          <a:ea typeface="Microsoft YaHei" panose="020B0503020204020204" pitchFamily="34" charset="-122"/>
                        </a:rPr>
                        <a:t>值范围</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名称</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CT</a:t>
                      </a:r>
                      <a:r>
                        <a:rPr lang="zh-CN" sz="1500" dirty="0">
                          <a:solidFill>
                            <a:sysClr val="windowText" lastClr="000000"/>
                          </a:solidFill>
                          <a:effectLst/>
                          <a:latin typeface="Microsoft YaHei" panose="020B0503020204020204" pitchFamily="34" charset="-122"/>
                          <a:ea typeface="Microsoft YaHei" panose="020B0503020204020204" pitchFamily="34" charset="-122"/>
                        </a:rPr>
                        <a:t>值范围</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04060393"/>
                  </a:ext>
                </a:extLst>
              </a:tr>
              <a:tr h="424813">
                <a:tc>
                  <a:txBody>
                    <a:bodyPr/>
                    <a:lstStyle/>
                    <a:p>
                      <a:pPr indent="127000" algn="ctr">
                        <a:lnSpc>
                          <a:spcPct val="107000"/>
                        </a:lnSpc>
                        <a:spcBef>
                          <a:spcPts val="100"/>
                        </a:spcBef>
                        <a:spcAft>
                          <a:spcPts val="100"/>
                        </a:spcAft>
                      </a:pPr>
                      <a:r>
                        <a:rPr lang="zh-CN" sz="1500" b="0" dirty="0">
                          <a:solidFill>
                            <a:sysClr val="windowText" lastClr="000000"/>
                          </a:solidFill>
                          <a:effectLst/>
                          <a:latin typeface="Microsoft YaHei" panose="020B0503020204020204" pitchFamily="34" charset="-122"/>
                          <a:ea typeface="Microsoft YaHei" panose="020B0503020204020204" pitchFamily="34" charset="-122"/>
                        </a:rPr>
                        <a:t>脑灰质</a:t>
                      </a:r>
                      <a:endParaRPr lang="zh-CN" sz="1500" b="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30~40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dirty="0">
                          <a:solidFill>
                            <a:sysClr val="windowText" lastClr="000000"/>
                          </a:solidFill>
                          <a:effectLst/>
                          <a:latin typeface="Microsoft YaHei" panose="020B0503020204020204" pitchFamily="34" charset="-122"/>
                          <a:ea typeface="Microsoft YaHei" panose="020B0503020204020204" pitchFamily="34" charset="-122"/>
                        </a:rPr>
                        <a:t>肌肉</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a:solidFill>
                            <a:sysClr val="windowText" lastClr="000000"/>
                          </a:solidFill>
                          <a:effectLst/>
                          <a:latin typeface="Microsoft YaHei" panose="020B0503020204020204" pitchFamily="34" charset="-122"/>
                          <a:ea typeface="Microsoft YaHei" panose="020B0503020204020204" pitchFamily="34" charset="-122"/>
                        </a:rPr>
                        <a:t>40~80</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脾脏</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a:solidFill>
                            <a:sysClr val="windowText" lastClr="000000"/>
                          </a:solidFill>
                          <a:effectLst/>
                          <a:latin typeface="Microsoft YaHei" panose="020B0503020204020204" pitchFamily="34" charset="-122"/>
                          <a:ea typeface="Microsoft YaHei" panose="020B0503020204020204" pitchFamily="34" charset="-122"/>
                        </a:rPr>
                        <a:t>47~65</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70529417"/>
                  </a:ext>
                </a:extLst>
              </a:tr>
              <a:tr h="431603">
                <a:tc>
                  <a:txBody>
                    <a:bodyPr/>
                    <a:lstStyle/>
                    <a:p>
                      <a:pPr indent="127000" algn="ctr">
                        <a:lnSpc>
                          <a:spcPct val="107000"/>
                        </a:lnSpc>
                        <a:spcBef>
                          <a:spcPts val="100"/>
                        </a:spcBef>
                        <a:spcAft>
                          <a:spcPts val="100"/>
                        </a:spcAft>
                      </a:pPr>
                      <a:r>
                        <a:rPr lang="zh-CN" sz="1500" b="0" dirty="0">
                          <a:solidFill>
                            <a:sysClr val="windowText" lastClr="000000"/>
                          </a:solidFill>
                          <a:effectLst/>
                          <a:latin typeface="Microsoft YaHei" panose="020B0503020204020204" pitchFamily="34" charset="-122"/>
                          <a:ea typeface="Microsoft YaHei" panose="020B0503020204020204" pitchFamily="34" charset="-122"/>
                        </a:rPr>
                        <a:t>脑白质</a:t>
                      </a:r>
                      <a:endParaRPr lang="zh-CN" sz="1500" b="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24~35</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脂肪</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-20~-100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胰腺</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45~55</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17794261"/>
                  </a:ext>
                </a:extLst>
              </a:tr>
              <a:tr h="431603">
                <a:tc>
                  <a:txBody>
                    <a:bodyPr/>
                    <a:lstStyle/>
                    <a:p>
                      <a:pPr indent="127000" algn="ctr">
                        <a:lnSpc>
                          <a:spcPct val="107000"/>
                        </a:lnSpc>
                        <a:spcBef>
                          <a:spcPts val="100"/>
                        </a:spcBef>
                        <a:spcAft>
                          <a:spcPts val="100"/>
                        </a:spcAft>
                      </a:pPr>
                      <a:r>
                        <a:rPr lang="zh-CN" sz="1500" b="0">
                          <a:solidFill>
                            <a:sysClr val="windowText" lastClr="000000"/>
                          </a:solidFill>
                          <a:effectLst/>
                          <a:latin typeface="Microsoft YaHei" panose="020B0503020204020204" pitchFamily="34" charset="-122"/>
                          <a:ea typeface="Microsoft YaHei" panose="020B0503020204020204" pitchFamily="34" charset="-122"/>
                        </a:rPr>
                        <a:t>疏松骨</a:t>
                      </a:r>
                      <a:endParaRPr lang="zh-CN" sz="1500" b="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130</a:t>
                      </a:r>
                      <a:r>
                        <a:rPr lang="zh-CN" sz="1500" dirty="0">
                          <a:solidFill>
                            <a:sysClr val="windowText" lastClr="000000"/>
                          </a:solidFill>
                          <a:effectLst/>
                          <a:latin typeface="Microsoft YaHei" panose="020B0503020204020204" pitchFamily="34" charset="-122"/>
                          <a:ea typeface="Microsoft YaHei" panose="020B0503020204020204" pitchFamily="34" charset="-122"/>
                        </a:rPr>
                        <a:t>±</a:t>
                      </a:r>
                      <a:r>
                        <a:rPr lang="en-US" sz="1500" dirty="0">
                          <a:solidFill>
                            <a:sysClr val="windowText" lastClr="000000"/>
                          </a:solidFill>
                          <a:effectLst/>
                          <a:latin typeface="Microsoft YaHei" panose="020B0503020204020204" pitchFamily="34" charset="-122"/>
                          <a:ea typeface="Microsoft YaHei" panose="020B0503020204020204" pitchFamily="34" charset="-122"/>
                        </a:rPr>
                        <a:t>100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空气</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-1000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dirty="0">
                          <a:solidFill>
                            <a:sysClr val="windowText" lastClr="000000"/>
                          </a:solidFill>
                          <a:effectLst/>
                          <a:latin typeface="Microsoft YaHei" panose="020B0503020204020204" pitchFamily="34" charset="-122"/>
                          <a:ea typeface="Microsoft YaHei" panose="020B0503020204020204" pitchFamily="34" charset="-122"/>
                        </a:rPr>
                        <a:t>肾脏</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a:solidFill>
                            <a:sysClr val="windowText" lastClr="000000"/>
                          </a:solidFill>
                          <a:effectLst/>
                          <a:latin typeface="Microsoft YaHei" panose="020B0503020204020204" pitchFamily="34" charset="-122"/>
                          <a:ea typeface="Microsoft YaHei" panose="020B0503020204020204" pitchFamily="34" charset="-122"/>
                        </a:rPr>
                        <a:t>45~50</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754461"/>
                  </a:ext>
                </a:extLst>
              </a:tr>
              <a:tr h="424813">
                <a:tc>
                  <a:txBody>
                    <a:bodyPr/>
                    <a:lstStyle/>
                    <a:p>
                      <a:pPr indent="127000" algn="ctr">
                        <a:lnSpc>
                          <a:spcPct val="107000"/>
                        </a:lnSpc>
                        <a:spcBef>
                          <a:spcPts val="100"/>
                        </a:spcBef>
                        <a:spcAft>
                          <a:spcPts val="100"/>
                        </a:spcAft>
                      </a:pPr>
                      <a:r>
                        <a:rPr lang="zh-CN" sz="1500" b="0">
                          <a:solidFill>
                            <a:sysClr val="windowText" lastClr="000000"/>
                          </a:solidFill>
                          <a:effectLst/>
                          <a:latin typeface="Microsoft YaHei" panose="020B0503020204020204" pitchFamily="34" charset="-122"/>
                          <a:ea typeface="Microsoft YaHei" panose="020B0503020204020204" pitchFamily="34" charset="-122"/>
                        </a:rPr>
                        <a:t>致密骨</a:t>
                      </a:r>
                      <a:endParaRPr lang="zh-CN" sz="1500" b="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&gt;250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a:solidFill>
                            <a:sysClr val="windowText" lastClr="000000"/>
                          </a:solidFill>
                          <a:effectLst/>
                          <a:latin typeface="Microsoft YaHei" panose="020B0503020204020204" pitchFamily="34" charset="-122"/>
                          <a:ea typeface="Microsoft YaHei" panose="020B0503020204020204" pitchFamily="34" charset="-122"/>
                        </a:rPr>
                        <a:t>水</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dirty="0">
                          <a:solidFill>
                            <a:sysClr val="windowText" lastClr="000000"/>
                          </a:solidFill>
                          <a:effectLst/>
                          <a:latin typeface="Microsoft YaHei" panose="020B0503020204020204" pitchFamily="34" charset="-122"/>
                          <a:ea typeface="Microsoft YaHei" panose="020B0503020204020204" pitchFamily="34" charset="-122"/>
                        </a:rPr>
                        <a:t>血液</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13~32</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184689"/>
                  </a:ext>
                </a:extLst>
              </a:tr>
              <a:tr h="424813">
                <a:tc>
                  <a:txBody>
                    <a:bodyPr/>
                    <a:lstStyle/>
                    <a:p>
                      <a:pPr indent="127000" algn="ctr">
                        <a:lnSpc>
                          <a:spcPct val="107000"/>
                        </a:lnSpc>
                        <a:spcBef>
                          <a:spcPts val="100"/>
                        </a:spcBef>
                        <a:spcAft>
                          <a:spcPts val="100"/>
                        </a:spcAft>
                      </a:pPr>
                      <a:r>
                        <a:rPr lang="zh-CN" sz="1500" b="0" dirty="0">
                          <a:solidFill>
                            <a:sysClr val="windowText" lastClr="000000"/>
                          </a:solidFill>
                          <a:effectLst/>
                          <a:latin typeface="Microsoft YaHei" panose="020B0503020204020204" pitchFamily="34" charset="-122"/>
                          <a:ea typeface="Microsoft YaHei" panose="020B0503020204020204" pitchFamily="34" charset="-122"/>
                        </a:rPr>
                        <a:t>钙化灶</a:t>
                      </a:r>
                      <a:endParaRPr lang="zh-CN" sz="1500" b="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80~300</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dirty="0">
                          <a:solidFill>
                            <a:sysClr val="windowText" lastClr="000000"/>
                          </a:solidFill>
                          <a:effectLst/>
                          <a:latin typeface="Microsoft YaHei" panose="020B0503020204020204" pitchFamily="34" charset="-122"/>
                          <a:ea typeface="Microsoft YaHei" panose="020B0503020204020204" pitchFamily="34" charset="-122"/>
                        </a:rPr>
                        <a:t>肝脏</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a:solidFill>
                            <a:sysClr val="windowText" lastClr="000000"/>
                          </a:solidFill>
                          <a:effectLst/>
                          <a:latin typeface="Microsoft YaHei" panose="020B0503020204020204" pitchFamily="34" charset="-122"/>
                          <a:ea typeface="Microsoft YaHei" panose="020B0503020204020204" pitchFamily="34" charset="-122"/>
                        </a:rPr>
                        <a:t>50~70</a:t>
                      </a:r>
                      <a:endParaRPr lang="zh-CN" sz="150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zh-CN" sz="1500" dirty="0">
                          <a:solidFill>
                            <a:sysClr val="windowText" lastClr="000000"/>
                          </a:solidFill>
                          <a:effectLst/>
                          <a:latin typeface="Microsoft YaHei" panose="020B0503020204020204" pitchFamily="34" charset="-122"/>
                          <a:ea typeface="Microsoft YaHei" panose="020B0503020204020204" pitchFamily="34" charset="-122"/>
                        </a:rPr>
                        <a:t>渗出液</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indent="127000" algn="ctr">
                        <a:lnSpc>
                          <a:spcPct val="107000"/>
                        </a:lnSpc>
                        <a:spcBef>
                          <a:spcPts val="100"/>
                        </a:spcBef>
                        <a:spcAft>
                          <a:spcPts val="100"/>
                        </a:spcAft>
                      </a:pPr>
                      <a:r>
                        <a:rPr lang="en-US" sz="1500" dirty="0">
                          <a:solidFill>
                            <a:sysClr val="windowText" lastClr="000000"/>
                          </a:solidFill>
                          <a:effectLst/>
                          <a:latin typeface="Microsoft YaHei" panose="020B0503020204020204" pitchFamily="34" charset="-122"/>
                          <a:ea typeface="Microsoft YaHei" panose="020B0503020204020204" pitchFamily="34" charset="-122"/>
                        </a:rPr>
                        <a:t>16~25</a:t>
                      </a:r>
                      <a:endParaRPr lang="zh-CN" sz="1500" dirty="0">
                        <a:solidFill>
                          <a:sysClr val="windowText" lastClr="000000"/>
                        </a:solidFill>
                        <a:effectLst/>
                        <a:latin typeface="Microsoft YaHei" panose="020B0503020204020204" pitchFamily="34" charset="-122"/>
                        <a:ea typeface="Microsoft YaHei" panose="020B0503020204020204" pitchFamily="34" charset="-122"/>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544580"/>
                  </a:ext>
                </a:extLst>
              </a:tr>
            </a:tbl>
          </a:graphicData>
        </a:graphic>
      </p:graphicFrame>
    </p:spTree>
    <p:extLst>
      <p:ext uri="{BB962C8B-B14F-4D97-AF65-F5344CB8AC3E}">
        <p14:creationId xmlns:p14="http://schemas.microsoft.com/office/powerpoint/2010/main" val="1332325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620957"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数</a:t>
            </a:r>
            <a:r>
              <a:rPr lang="zh-CN" altLang="en-US" sz="2800" b="1" dirty="0">
                <a:latin typeface="微软雅黑" panose="020B0503020204020204" pitchFamily="34" charset="-122"/>
                <a:ea typeface="微软雅黑" panose="020B0503020204020204" pitchFamily="34" charset="-122"/>
              </a:rPr>
              <a:t>据</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分</a:t>
            </a:r>
            <a:r>
              <a:rPr lang="zh-CN" altLang="en-US" sz="2800" b="1" dirty="0">
                <a:latin typeface="微软雅黑" panose="020B0503020204020204" pitchFamily="34" charset="-122"/>
                <a:ea typeface="微软雅黑" panose="020B0503020204020204" pitchFamily="34" charset="-122"/>
              </a:rPr>
              <a:t>析</a:t>
            </a:r>
          </a:p>
        </p:txBody>
      </p:sp>
      <p:sp>
        <p:nvSpPr>
          <p:cNvPr id="3" name="矩形 2"/>
          <p:cNvSpPr/>
          <p:nvPr/>
        </p:nvSpPr>
        <p:spPr>
          <a:xfrm>
            <a:off x="1636229" y="330113"/>
            <a:ext cx="1656223"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数据预处理</a:t>
            </a:r>
            <a:endParaRPr lang="zh-CN" altLang="en-US" sz="2000" b="1" dirty="0">
              <a:solidFill>
                <a:schemeClr val="bg1"/>
              </a:solidFill>
            </a:endParaRPr>
          </a:p>
        </p:txBody>
      </p:sp>
      <p:sp>
        <p:nvSpPr>
          <p:cNvPr id="5" name="Content Placeholder 2"/>
          <p:cNvSpPr txBox="1">
            <a:spLocks/>
          </p:cNvSpPr>
          <p:nvPr/>
        </p:nvSpPr>
        <p:spPr>
          <a:xfrm>
            <a:off x="251520" y="981335"/>
            <a:ext cx="8640960" cy="3715061"/>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500"/>
              </a:spcBef>
              <a:spcAft>
                <a:spcPts val="500"/>
              </a:spcAft>
            </a:pP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 </a:t>
            </a:r>
            <a:r>
              <a:rPr lang="zh-CN" altLang="zh-CN" sz="2400" dirty="0">
                <a:latin typeface="Microsoft YaHei" panose="020B0503020204020204" pitchFamily="34" charset="-122"/>
                <a:ea typeface="Microsoft YaHei" panose="020B0503020204020204" pitchFamily="34" charset="-122"/>
              </a:rPr>
              <a:t>将</a:t>
            </a:r>
            <a:r>
              <a:rPr lang="en-US" altLang="zh-CN" sz="2400" dirty="0">
                <a:latin typeface="Microsoft YaHei" panose="020B0503020204020204" pitchFamily="34" charset="-122"/>
                <a:ea typeface="Microsoft YaHei" panose="020B0503020204020204" pitchFamily="34" charset="-122"/>
              </a:rPr>
              <a:t>3</a:t>
            </a:r>
            <a:r>
              <a:rPr lang="zh-CN" altLang="zh-CN" sz="2400" dirty="0">
                <a:latin typeface="Microsoft YaHei" panose="020B0503020204020204" pitchFamily="34" charset="-122"/>
                <a:ea typeface="Microsoft YaHei" panose="020B0503020204020204" pitchFamily="34" charset="-122"/>
              </a:rPr>
              <a:t>维图像层间距归一化到</a:t>
            </a:r>
            <a:r>
              <a:rPr lang="en-US" altLang="zh-CN" sz="2400" dirty="0">
                <a:latin typeface="Microsoft YaHei" panose="020B0503020204020204" pitchFamily="34" charset="-122"/>
                <a:ea typeface="Microsoft YaHei" panose="020B0503020204020204" pitchFamily="34" charset="-122"/>
              </a:rPr>
              <a:t>Space</a:t>
            </a:r>
            <a:r>
              <a:rPr lang="zh-CN" altLang="zh-CN" sz="2400" dirty="0">
                <a:latin typeface="Microsoft YaHei" panose="020B0503020204020204" pitchFamily="34" charset="-122"/>
                <a:ea typeface="Microsoft YaHei" panose="020B0503020204020204" pitchFamily="34" charset="-122"/>
              </a:rPr>
              <a:t>中位数</a:t>
            </a:r>
            <a:r>
              <a:rPr lang="zh-CN" altLang="en-US"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5mm</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spcBef>
                <a:spcPts val="500"/>
              </a:spcBef>
              <a:spcAft>
                <a:spcPts val="500"/>
              </a:spcAft>
            </a:pP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 然后，</a:t>
            </a:r>
            <a:r>
              <a:rPr lang="zh-CN" altLang="zh-CN" sz="2400" dirty="0">
                <a:latin typeface="Microsoft YaHei" panose="020B0503020204020204" pitchFamily="34" charset="-122"/>
                <a:ea typeface="Microsoft YaHei" panose="020B0503020204020204" pitchFamily="34" charset="-122"/>
              </a:rPr>
              <a:t>在扫描平面方向，为了减少数据输入量，将图像尺寸插值到</a:t>
            </a:r>
            <a:r>
              <a:rPr lang="en-US" altLang="zh-CN" sz="2400" dirty="0">
                <a:latin typeface="Microsoft YaHei" panose="020B0503020204020204" pitchFamily="34" charset="-122"/>
                <a:ea typeface="Microsoft YaHei" panose="020B0503020204020204" pitchFamily="34" charset="-122"/>
              </a:rPr>
              <a:t>224</a:t>
            </a:r>
            <a:r>
              <a:rPr lang="zh-CN" altLang="zh-CN" sz="2400" dirty="0">
                <a:latin typeface="Microsoft YaHei" panose="020B0503020204020204" pitchFamily="34" charset="-122"/>
                <a:ea typeface="Microsoft YaHei" panose="020B0503020204020204" pitchFamily="34" charset="-122"/>
              </a:rPr>
              <a:t>×</a:t>
            </a:r>
            <a:r>
              <a:rPr lang="en-US" altLang="zh-CN" sz="2400" dirty="0">
                <a:latin typeface="Microsoft YaHei" panose="020B0503020204020204" pitchFamily="34" charset="-122"/>
                <a:ea typeface="Microsoft YaHei" panose="020B0503020204020204" pitchFamily="34" charset="-122"/>
              </a:rPr>
              <a:t>224</a:t>
            </a:r>
            <a:r>
              <a:rPr lang="zh-CN" altLang="en-US" sz="2400" dirty="0">
                <a:latin typeface="Microsoft YaHei" panose="020B0503020204020204" pitchFamily="34" charset="-122"/>
                <a:ea typeface="Microsoft YaHei" panose="020B0503020204020204" pitchFamily="34" charset="-122"/>
              </a:rPr>
              <a:t>；</a:t>
            </a:r>
            <a:endParaRPr lang="en-US" altLang="zh-CN" sz="2400" dirty="0">
              <a:latin typeface="Microsoft YaHei" panose="020B0503020204020204" pitchFamily="34" charset="-122"/>
              <a:ea typeface="Microsoft YaHei" panose="020B0503020204020204" pitchFamily="34" charset="-122"/>
            </a:endParaRPr>
          </a:p>
          <a:p>
            <a:pPr>
              <a:spcBef>
                <a:spcPts val="500"/>
              </a:spcBef>
              <a:spcAft>
                <a:spcPts val="500"/>
              </a:spcAft>
            </a:pP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 最后，</a:t>
            </a:r>
            <a:r>
              <a:rPr lang="zh-CN" altLang="zh-CN" sz="2400" dirty="0">
                <a:latin typeface="Microsoft YaHei" panose="020B0503020204020204" pitchFamily="34" charset="-122"/>
                <a:ea typeface="Microsoft YaHei" panose="020B0503020204020204" pitchFamily="34" charset="-122"/>
              </a:rPr>
              <a:t>截取</a:t>
            </a:r>
            <a:r>
              <a:rPr lang="en-US" altLang="zh-CN" sz="2400" dirty="0">
                <a:latin typeface="Microsoft YaHei" panose="020B0503020204020204" pitchFamily="34" charset="-122"/>
                <a:ea typeface="Microsoft YaHei" panose="020B0503020204020204" pitchFamily="34" charset="-122"/>
              </a:rPr>
              <a:t>CT</a:t>
            </a:r>
            <a:r>
              <a:rPr lang="zh-CN" altLang="zh-CN" sz="2400" dirty="0">
                <a:latin typeface="Microsoft YaHei" panose="020B0503020204020204" pitchFamily="34" charset="-122"/>
                <a:ea typeface="Microsoft YaHei" panose="020B0503020204020204" pitchFamily="34" charset="-122"/>
              </a:rPr>
              <a:t>中</a:t>
            </a:r>
            <a:r>
              <a:rPr lang="en-US" altLang="zh-CN" sz="2400" dirty="0">
                <a:latin typeface="Microsoft YaHei" panose="020B0503020204020204" pitchFamily="34" charset="-122"/>
                <a:ea typeface="Microsoft YaHei" panose="020B0503020204020204" pitchFamily="34" charset="-122"/>
              </a:rPr>
              <a:t>Hu</a:t>
            </a:r>
            <a:r>
              <a:rPr lang="zh-CN" altLang="zh-CN" sz="2400" dirty="0">
                <a:latin typeface="Microsoft YaHei" panose="020B0503020204020204" pitchFamily="34" charset="-122"/>
                <a:ea typeface="Microsoft YaHei" panose="020B0503020204020204" pitchFamily="34" charset="-122"/>
              </a:rPr>
              <a:t>在</a:t>
            </a:r>
            <a:r>
              <a:rPr lang="en-US" altLang="zh-CN" sz="2400" dirty="0">
                <a:latin typeface="Microsoft YaHei" panose="020B0503020204020204" pitchFamily="34" charset="-122"/>
                <a:ea typeface="Microsoft YaHei" panose="020B0503020204020204" pitchFamily="34" charset="-122"/>
              </a:rPr>
              <a:t>-200</a:t>
            </a:r>
            <a:r>
              <a:rPr lang="zh-CN" altLang="zh-CN" sz="2400" dirty="0">
                <a:latin typeface="Microsoft YaHei" panose="020B0503020204020204" pitchFamily="34" charset="-122"/>
                <a:ea typeface="Microsoft YaHei" panose="020B0503020204020204" pitchFamily="34" charset="-122"/>
              </a:rPr>
              <a:t>到</a:t>
            </a:r>
            <a:r>
              <a:rPr lang="en-US" altLang="zh-CN" sz="2400" dirty="0">
                <a:latin typeface="Microsoft YaHei" panose="020B0503020204020204" pitchFamily="34" charset="-122"/>
                <a:ea typeface="Microsoft YaHei" panose="020B0503020204020204" pitchFamily="34" charset="-122"/>
              </a:rPr>
              <a:t>200</a:t>
            </a:r>
            <a:r>
              <a:rPr lang="zh-CN" altLang="zh-CN" sz="2400" dirty="0">
                <a:latin typeface="Microsoft YaHei" panose="020B0503020204020204" pitchFamily="34" charset="-122"/>
                <a:ea typeface="Microsoft YaHei" panose="020B0503020204020204" pitchFamily="34" charset="-122"/>
              </a:rPr>
              <a:t>之间的部分。为便于我们设计的三维网络输入，我们截取了每个</a:t>
            </a:r>
            <a:r>
              <a:rPr lang="en-US" altLang="zh-CN" sz="2400" dirty="0">
                <a:latin typeface="Microsoft YaHei" panose="020B0503020204020204" pitchFamily="34" charset="-122"/>
                <a:ea typeface="Microsoft YaHei" panose="020B0503020204020204" pitchFamily="34" charset="-122"/>
              </a:rPr>
              <a:t>CT</a:t>
            </a:r>
            <a:r>
              <a:rPr lang="zh-CN" altLang="zh-CN" sz="2400" dirty="0">
                <a:latin typeface="Microsoft YaHei" panose="020B0503020204020204" pitchFamily="34" charset="-122"/>
                <a:ea typeface="Microsoft YaHei" panose="020B0503020204020204" pitchFamily="34" charset="-122"/>
              </a:rPr>
              <a:t>中间的</a:t>
            </a:r>
            <a:r>
              <a:rPr lang="en-US" altLang="zh-CN" sz="2400" dirty="0">
                <a:latin typeface="Microsoft YaHei" panose="020B0503020204020204" pitchFamily="34" charset="-122"/>
                <a:ea typeface="Microsoft YaHei" panose="020B0503020204020204" pitchFamily="34" charset="-122"/>
              </a:rPr>
              <a:t>48</a:t>
            </a:r>
            <a:r>
              <a:rPr lang="zh-CN" altLang="zh-CN" sz="2400" dirty="0">
                <a:latin typeface="Microsoft YaHei" panose="020B0503020204020204" pitchFamily="34" charset="-122"/>
                <a:ea typeface="Microsoft YaHei" panose="020B0503020204020204" pitchFamily="34" charset="-122"/>
              </a:rPr>
              <a:t>层。</a:t>
            </a:r>
          </a:p>
        </p:txBody>
      </p:sp>
    </p:spTree>
    <p:extLst>
      <p:ext uri="{BB962C8B-B14F-4D97-AF65-F5344CB8AC3E}">
        <p14:creationId xmlns:p14="http://schemas.microsoft.com/office/powerpoint/2010/main" val="2943372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方</a:t>
            </a:r>
            <a:r>
              <a:rPr lang="zh-CN" altLang="en-US" sz="2800" b="1" dirty="0">
                <a:latin typeface="微软雅黑" panose="020B0503020204020204" pitchFamily="34" charset="-122"/>
                <a:ea typeface="微软雅黑" panose="020B0503020204020204" pitchFamily="34" charset="-122"/>
              </a:rPr>
              <a:t>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636229" y="330113"/>
            <a:ext cx="1399742"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网络结构</a:t>
            </a:r>
            <a:endParaRPr lang="zh-CN" altLang="en-US" sz="2000" b="1" dirty="0">
              <a:solidFill>
                <a:schemeClr val="bg1"/>
              </a:solidFill>
            </a:endParaRPr>
          </a:p>
        </p:txBody>
      </p:sp>
      <p:pic>
        <p:nvPicPr>
          <p:cNvPr id="17" name="图片 16">
            <a:extLst>
              <a:ext uri="{FF2B5EF4-FFF2-40B4-BE49-F238E27FC236}">
                <a16:creationId xmlns:a16="http://schemas.microsoft.com/office/drawing/2014/main" id="{7DFEEFC1-EA2D-4F45-9DC5-6D66524D3B63}"/>
              </a:ext>
            </a:extLst>
          </p:cNvPr>
          <p:cNvPicPr/>
          <p:nvPr/>
        </p:nvPicPr>
        <p:blipFill>
          <a:blip r:embed="rId2"/>
          <a:stretch>
            <a:fillRect/>
          </a:stretch>
        </p:blipFill>
        <p:spPr>
          <a:xfrm>
            <a:off x="125760" y="1203598"/>
            <a:ext cx="8892480" cy="2520280"/>
          </a:xfrm>
          <a:prstGeom prst="rect">
            <a:avLst/>
          </a:prstGeom>
        </p:spPr>
      </p:pic>
      <p:sp>
        <p:nvSpPr>
          <p:cNvPr id="5" name="矩形 4">
            <a:extLst>
              <a:ext uri="{FF2B5EF4-FFF2-40B4-BE49-F238E27FC236}">
                <a16:creationId xmlns:a16="http://schemas.microsoft.com/office/drawing/2014/main" id="{AB71214F-1ECB-A545-8A5D-75784886F0DF}"/>
              </a:ext>
            </a:extLst>
          </p:cNvPr>
          <p:cNvSpPr/>
          <p:nvPr/>
        </p:nvSpPr>
        <p:spPr>
          <a:xfrm>
            <a:off x="251520" y="4490221"/>
            <a:ext cx="6686446" cy="646331"/>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关键词：</a:t>
            </a:r>
            <a:r>
              <a:rPr lang="en-US" altLang="zh-CN" dirty="0"/>
              <a:t> </a:t>
            </a:r>
            <a:r>
              <a:rPr lang="en-US" altLang="zh-CN" b="1" i="1" dirty="0"/>
              <a:t>Residual Network,</a:t>
            </a:r>
            <a:r>
              <a:rPr lang="zh-CN" altLang="en-US" b="1" i="1" dirty="0"/>
              <a:t> </a:t>
            </a:r>
            <a:r>
              <a:rPr lang="en-US" altLang="zh-CN" b="1" i="1" dirty="0"/>
              <a:t>IBN Block,</a:t>
            </a:r>
            <a:r>
              <a:rPr lang="zh-CN" altLang="en-US" b="1" i="1" dirty="0"/>
              <a:t> </a:t>
            </a:r>
            <a:r>
              <a:rPr lang="en-US" altLang="zh-CN" b="1" i="1" dirty="0"/>
              <a:t>Batch</a:t>
            </a:r>
            <a:r>
              <a:rPr lang="zh-CN" altLang="en-US" b="1" i="1" dirty="0"/>
              <a:t> </a:t>
            </a:r>
            <a:r>
              <a:rPr lang="en-US" altLang="zh-CN" b="1" i="1" dirty="0"/>
              <a:t>Normalization</a:t>
            </a:r>
          </a:p>
          <a:p>
            <a:r>
              <a:rPr lang="en-US" altLang="zh-CN" dirty="0"/>
              <a:t>	</a:t>
            </a:r>
            <a:r>
              <a:rPr lang="en-US" altLang="zh-CN" i="1" dirty="0"/>
              <a:t>2D/3D Max-Pooling,</a:t>
            </a:r>
            <a:r>
              <a:rPr lang="zh-CN" altLang="en-US" i="1" dirty="0"/>
              <a:t> </a:t>
            </a:r>
            <a:r>
              <a:rPr lang="en-US" altLang="zh-CN" i="1" dirty="0" err="1"/>
              <a:t>Averge</a:t>
            </a:r>
            <a:r>
              <a:rPr lang="en-US" altLang="zh-CN" i="1" dirty="0"/>
              <a:t>-Pooling</a:t>
            </a:r>
            <a:r>
              <a:rPr lang="zh-CN" altLang="zh-CN" i="1" dirty="0"/>
              <a:t> </a:t>
            </a:r>
            <a:endParaRPr lang="zh-CN" altLang="en-US" i="1" dirty="0"/>
          </a:p>
        </p:txBody>
      </p:sp>
      <p:sp>
        <p:nvSpPr>
          <p:cNvPr id="7" name="矩形 6">
            <a:extLst>
              <a:ext uri="{FF2B5EF4-FFF2-40B4-BE49-F238E27FC236}">
                <a16:creationId xmlns:a16="http://schemas.microsoft.com/office/drawing/2014/main" id="{896F1010-4AC8-624D-B20A-784A737E8B8C}"/>
              </a:ext>
            </a:extLst>
          </p:cNvPr>
          <p:cNvSpPr/>
          <p:nvPr/>
        </p:nvSpPr>
        <p:spPr>
          <a:xfrm>
            <a:off x="3779912" y="3767430"/>
            <a:ext cx="1846980" cy="369332"/>
          </a:xfrm>
          <a:prstGeom prst="rect">
            <a:avLst/>
          </a:prstGeom>
        </p:spPr>
        <p:txBody>
          <a:bodyPr wrap="none">
            <a:spAutoFit/>
          </a:bodyPr>
          <a:lstStyle/>
          <a:p>
            <a:r>
              <a:rPr lang="zh-CN" altLang="en-US" b="1" dirty="0">
                <a:latin typeface="Microsoft YaHei" panose="020B0503020204020204" pitchFamily="34" charset="-122"/>
                <a:ea typeface="Microsoft YaHei" panose="020B0503020204020204" pitchFamily="34" charset="-122"/>
              </a:rPr>
              <a:t>图</a:t>
            </a:r>
            <a:r>
              <a:rPr lang="en-US" altLang="zh-CN" b="1" dirty="0">
                <a:latin typeface="Microsoft YaHei" panose="020B0503020204020204" pitchFamily="34" charset="-122"/>
                <a:ea typeface="Microsoft YaHei" panose="020B0503020204020204" pitchFamily="34" charset="-122"/>
              </a:rPr>
              <a:t>1. </a:t>
            </a:r>
            <a:r>
              <a:rPr lang="zh-CN" altLang="en-US" b="1" dirty="0">
                <a:latin typeface="Microsoft YaHei" panose="020B0503020204020204" pitchFamily="34" charset="-122"/>
                <a:ea typeface="Microsoft YaHei" panose="020B0503020204020204" pitchFamily="34" charset="-122"/>
              </a:rPr>
              <a:t>模型结构图</a:t>
            </a:r>
            <a:endParaRPr lang="zh-CN" altLang="zh-CN"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87967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496" y="267494"/>
            <a:ext cx="1728358" cy="523220"/>
          </a:xfrm>
          <a:prstGeom prst="rect">
            <a:avLst/>
          </a:prstGeom>
          <a:noFill/>
        </p:spPr>
        <p:txBody>
          <a:bodyPr wrap="none" rtlCol="0">
            <a:spAutoFit/>
          </a:bodyPr>
          <a:lstStyle/>
          <a:p>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方</a:t>
            </a:r>
            <a:r>
              <a:rPr lang="zh-CN" altLang="en-US" sz="2800" b="1" dirty="0">
                <a:latin typeface="微软雅黑" panose="020B0503020204020204" pitchFamily="34" charset="-122"/>
                <a:ea typeface="微软雅黑" panose="020B0503020204020204" pitchFamily="34" charset="-122"/>
              </a:rPr>
              <a:t>案</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描</a:t>
            </a:r>
            <a:r>
              <a:rPr lang="zh-CN" altLang="en-US" sz="2800" b="1" dirty="0">
                <a:latin typeface="微软雅黑" panose="020B0503020204020204" pitchFamily="34" charset="-122"/>
                <a:ea typeface="微软雅黑" panose="020B0503020204020204" pitchFamily="34" charset="-122"/>
              </a:rPr>
              <a:t>述</a:t>
            </a:r>
            <a:r>
              <a:rPr lang="zh-CN" altLang="en-US" sz="2800" b="1" dirty="0">
                <a:solidFill>
                  <a:schemeClr val="bg1">
                    <a:lumMod val="65000"/>
                  </a:schemeClr>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12" name="矩形 11"/>
          <p:cNvSpPr/>
          <p:nvPr/>
        </p:nvSpPr>
        <p:spPr>
          <a:xfrm>
            <a:off x="1636229" y="330113"/>
            <a:ext cx="1470274" cy="400110"/>
          </a:xfrm>
          <a:prstGeom prst="rect">
            <a:avLst/>
          </a:prstGeom>
        </p:spPr>
        <p:txBody>
          <a:bodyPr wrap="none">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 </a:t>
            </a:r>
            <a:r>
              <a:rPr lang="zh-CN" altLang="zh-CN" sz="2000" b="1" dirty="0">
                <a:solidFill>
                  <a:schemeClr val="bg1"/>
                </a:solidFill>
                <a:latin typeface="Microsoft YaHei" panose="020B0503020204020204" pitchFamily="34" charset="-122"/>
                <a:ea typeface="Microsoft YaHei" panose="020B0503020204020204" pitchFamily="34" charset="-122"/>
              </a:rPr>
              <a:t>分类网络 </a:t>
            </a:r>
            <a:endParaRPr lang="zh-CN" altLang="en-US" sz="2000" b="1" dirty="0">
              <a:solidFill>
                <a:schemeClr val="bg1"/>
              </a:solidFill>
              <a:latin typeface="Microsoft YaHei" panose="020B0503020204020204" pitchFamily="34" charset="-122"/>
              <a:ea typeface="Microsoft YaHei" panose="020B0503020204020204" pitchFamily="34" charset="-122"/>
            </a:endParaRPr>
          </a:p>
        </p:txBody>
      </p:sp>
      <p:sp>
        <p:nvSpPr>
          <p:cNvPr id="21" name="矩形 20"/>
          <p:cNvSpPr/>
          <p:nvPr/>
        </p:nvSpPr>
        <p:spPr>
          <a:xfrm>
            <a:off x="405135" y="1059582"/>
            <a:ext cx="8333729" cy="3170099"/>
          </a:xfrm>
          <a:prstGeom prst="rect">
            <a:avLst/>
          </a:prstGeom>
        </p:spPr>
        <p:txBody>
          <a:bodyPr wrap="square">
            <a:spAutoFit/>
          </a:bodyPr>
          <a:lstStyle/>
          <a:p>
            <a:pPr marL="342900" indent="-342900">
              <a:spcBef>
                <a:spcPts val="600"/>
              </a:spcBef>
              <a:spcAft>
                <a:spcPts val="600"/>
              </a:spcAft>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传统的医学图像分割算法大多基于二维图像来研究</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应用到三维数据中也是直接对三维数据中的每一个切片来进行二维分割</a:t>
            </a:r>
            <a:r>
              <a:rPr lang="zh-CN" altLang="en-US" dirty="0">
                <a:latin typeface="Microsoft YaHei" panose="020B0503020204020204" pitchFamily="34" charset="-122"/>
                <a:ea typeface="Microsoft YaHei" panose="020B0503020204020204" pitchFamily="34" charset="-122"/>
              </a:rPr>
              <a:t>，</a:t>
            </a:r>
            <a:r>
              <a:rPr lang="zh-CN" altLang="zh-CN" dirty="0">
                <a:latin typeface="Microsoft YaHei" panose="020B0503020204020204" pitchFamily="34" charset="-122"/>
                <a:ea typeface="Microsoft YaHei" panose="020B0503020204020204" pitchFamily="34" charset="-122"/>
              </a:rPr>
              <a:t>然后组合成三维目标模型。这种方法的缺点就是没有考虑到图像中与切片</a:t>
            </a:r>
            <a:r>
              <a:rPr lang="zh-CN" altLang="zh-CN" b="1" dirty="0">
                <a:latin typeface="Microsoft YaHei" panose="020B0503020204020204" pitchFamily="34" charset="-122"/>
                <a:ea typeface="Microsoft YaHei" panose="020B0503020204020204" pitchFamily="34" charset="-122"/>
              </a:rPr>
              <a:t>垂直方向</a:t>
            </a:r>
            <a:r>
              <a:rPr lang="zh-CN" altLang="zh-CN" dirty="0">
                <a:latin typeface="Microsoft YaHei" panose="020B0503020204020204" pitchFamily="34" charset="-122"/>
                <a:ea typeface="Microsoft YaHei" panose="020B0503020204020204" pitchFamily="34" charset="-122"/>
              </a:rPr>
              <a:t>上的图像信息。</a:t>
            </a:r>
            <a:endParaRPr lang="en-US" altLang="zh-CN" dirty="0">
              <a:latin typeface="Microsoft YaHei" panose="020B0503020204020204" pitchFamily="34" charset="-122"/>
              <a:ea typeface="Microsoft YaHei" panose="020B0503020204020204" pitchFamily="34" charset="-122"/>
            </a:endParaRPr>
          </a:p>
          <a:p>
            <a:pPr marL="342900" indent="-342900">
              <a:spcBef>
                <a:spcPts val="600"/>
              </a:spcBef>
              <a:spcAft>
                <a:spcPts val="600"/>
              </a:spcAft>
              <a:buFont typeface="Arial" panose="020B0604020202020204" pitchFamily="34" charset="0"/>
              <a:buChar char="•"/>
            </a:pPr>
            <a:r>
              <a:rPr lang="zh-CN" altLang="zh-CN" dirty="0">
                <a:latin typeface="Microsoft YaHei" panose="020B0503020204020204" pitchFamily="34" charset="-122"/>
                <a:ea typeface="Microsoft YaHei" panose="020B0503020204020204" pitchFamily="34" charset="-122"/>
              </a:rPr>
              <a:t>在三维的医学分类上也有同样的问题，三维网络能比二维网络更有效地提取空间信息</a:t>
            </a:r>
            <a:r>
              <a:rPr lang="en-US" altLang="zh-CN" dirty="0">
                <a:latin typeface="Microsoft YaHei" panose="020B0503020204020204" pitchFamily="34" charset="-122"/>
                <a:ea typeface="Microsoft YaHei" panose="020B0503020204020204" pitchFamily="34" charset="-122"/>
              </a:rPr>
              <a:t>[2]</a:t>
            </a:r>
            <a:r>
              <a:rPr lang="zh-CN" altLang="zh-CN" dirty="0">
                <a:latin typeface="Microsoft YaHei" panose="020B0503020204020204" pitchFamily="34" charset="-122"/>
                <a:ea typeface="Microsoft YaHei" panose="020B0503020204020204" pitchFamily="34" charset="-122"/>
              </a:rPr>
              <a:t>。目前，三维分类网络已经在肺结节的分类上取得了不错的效果</a:t>
            </a:r>
            <a:r>
              <a:rPr lang="en-US" altLang="zh-CN" dirty="0">
                <a:latin typeface="Microsoft YaHei" panose="020B0503020204020204" pitchFamily="34" charset="-122"/>
                <a:ea typeface="Microsoft YaHei" panose="020B0503020204020204" pitchFamily="34" charset="-122"/>
              </a:rPr>
              <a:t>[3]</a:t>
            </a:r>
            <a:r>
              <a:rPr lang="zh-CN" altLang="zh-CN" dirty="0">
                <a:latin typeface="Microsoft YaHei" panose="020B0503020204020204" pitchFamily="34" charset="-122"/>
                <a:ea typeface="Microsoft YaHei" panose="020B0503020204020204" pitchFamily="34" charset="-122"/>
              </a:rPr>
              <a:t>，而且肺结节区域较小，网络设计时不需要过多考虑计算量。</a:t>
            </a:r>
            <a:r>
              <a:rPr lang="zh-CN" altLang="en-US" dirty="0">
                <a:latin typeface="Microsoft YaHei" panose="020B0503020204020204" pitchFamily="34" charset="-122"/>
                <a:ea typeface="Microsoft YaHei" panose="020B0503020204020204" pitchFamily="34" charset="-122"/>
              </a:rPr>
              <a:t>因此，我们选择</a:t>
            </a:r>
            <a:r>
              <a:rPr lang="zh-CN" altLang="en-US" b="1" dirty="0">
                <a:latin typeface="Microsoft YaHei" panose="020B0503020204020204" pitchFamily="34" charset="-122"/>
                <a:ea typeface="Microsoft YaHei" panose="020B0503020204020204" pitchFamily="34" charset="-122"/>
              </a:rPr>
              <a:t>三维分类模型</a:t>
            </a:r>
            <a:r>
              <a:rPr lang="zh-CN" altLang="en-US" dirty="0">
                <a:latin typeface="Microsoft YaHei" panose="020B0503020204020204" pitchFamily="34" charset="-122"/>
                <a:ea typeface="Microsoft YaHei" panose="020B0503020204020204" pitchFamily="34" charset="-122"/>
              </a:rPr>
              <a:t>。</a:t>
            </a:r>
            <a:endParaRPr lang="zh-CN" altLang="zh-CN" dirty="0">
              <a:latin typeface="Microsoft YaHei" panose="020B0503020204020204" pitchFamily="34" charset="-122"/>
              <a:ea typeface="Microsoft YaHei" panose="020B0503020204020204" pitchFamily="34" charset="-122"/>
            </a:endParaRPr>
          </a:p>
          <a:p>
            <a:pPr marL="342900" indent="-342900">
              <a:spcBef>
                <a:spcPts val="600"/>
              </a:spcBef>
              <a:spcAft>
                <a:spcPts val="600"/>
              </a:spcAft>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但是</a:t>
            </a:r>
            <a:r>
              <a:rPr lang="zh-CN"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仅</a:t>
            </a:r>
            <a:r>
              <a:rPr lang="zh-CN" altLang="zh-CN" dirty="0">
                <a:latin typeface="Microsoft YaHei" panose="020B0503020204020204" pitchFamily="34" charset="-122"/>
                <a:ea typeface="Microsoft YaHei" panose="020B0503020204020204" pitchFamily="34" charset="-122"/>
              </a:rPr>
              <a:t>根据本次比赛提供的数据，我们无法对肝脏甚至癌变疑似区域做有效的定位，用于整体</a:t>
            </a:r>
            <a:r>
              <a:rPr lang="en-US" altLang="zh-CN" dirty="0">
                <a:latin typeface="Microsoft YaHei" panose="020B0503020204020204" pitchFamily="34" charset="-122"/>
                <a:ea typeface="Microsoft YaHei" panose="020B0503020204020204" pitchFamily="34" charset="-122"/>
              </a:rPr>
              <a:t>CT</a:t>
            </a:r>
            <a:r>
              <a:rPr lang="zh-CN" altLang="zh-CN" dirty="0">
                <a:latin typeface="Microsoft YaHei" panose="020B0503020204020204" pitchFamily="34" charset="-122"/>
                <a:ea typeface="Microsoft YaHei" panose="020B0503020204020204" pitchFamily="34" charset="-122"/>
              </a:rPr>
              <a:t>三维分类的设计需要考虑网络感受野，计算量，</a:t>
            </a:r>
            <a:r>
              <a:rPr lang="en-US" altLang="zh-CN" dirty="0">
                <a:latin typeface="Microsoft YaHei" panose="020B0503020204020204" pitchFamily="34" charset="-122"/>
                <a:ea typeface="Microsoft YaHei" panose="020B0503020204020204" pitchFamily="34" charset="-122"/>
              </a:rPr>
              <a:t>GPU</a:t>
            </a:r>
            <a:r>
              <a:rPr lang="zh-CN" altLang="zh-CN" dirty="0">
                <a:latin typeface="Microsoft YaHei" panose="020B0503020204020204" pitchFamily="34" charset="-122"/>
                <a:ea typeface="Microsoft YaHei" panose="020B0503020204020204" pitchFamily="34" charset="-122"/>
              </a:rPr>
              <a:t>资源使用等方面的因素。</a:t>
            </a:r>
            <a:r>
              <a:rPr lang="zh-CN" altLang="en-US" dirty="0">
                <a:latin typeface="Microsoft YaHei" panose="020B0503020204020204" pitchFamily="34" charset="-122"/>
                <a:ea typeface="Microsoft YaHei" panose="020B0503020204020204" pitchFamily="34" charset="-122"/>
              </a:rPr>
              <a:t>因此加大了</a:t>
            </a:r>
            <a:r>
              <a:rPr lang="zh-CN" altLang="en-US" b="1" dirty="0">
                <a:latin typeface="Microsoft YaHei" panose="020B0503020204020204" pitchFamily="34" charset="-122"/>
                <a:ea typeface="Microsoft YaHei" panose="020B0503020204020204" pitchFamily="34" charset="-122"/>
              </a:rPr>
              <a:t>问题的难度</a:t>
            </a:r>
            <a:r>
              <a:rPr lang="zh-CN" altLang="en-US" dirty="0">
                <a:latin typeface="Microsoft YaHei" panose="020B0503020204020204" pitchFamily="34" charset="-122"/>
                <a:ea typeface="Microsoft YaHei" panose="020B0503020204020204" pitchFamily="34" charset="-122"/>
              </a:rPr>
              <a:t>。</a:t>
            </a:r>
            <a:endParaRPr lang="zh-CN" altLang="zh-CN" dirty="0">
              <a:latin typeface="Microsoft YaHei" panose="020B0503020204020204" pitchFamily="34" charset="-122"/>
              <a:ea typeface="Microsoft YaHei" panose="020B0503020204020204" pitchFamily="34" charset="-122"/>
            </a:endParaRPr>
          </a:p>
        </p:txBody>
      </p:sp>
      <p:sp>
        <p:nvSpPr>
          <p:cNvPr id="7" name="矩形 6">
            <a:extLst>
              <a:ext uri="{FF2B5EF4-FFF2-40B4-BE49-F238E27FC236}">
                <a16:creationId xmlns:a16="http://schemas.microsoft.com/office/drawing/2014/main" id="{B0D63499-7061-6347-9C18-93FDA3E13F77}"/>
              </a:ext>
            </a:extLst>
          </p:cNvPr>
          <p:cNvSpPr/>
          <p:nvPr/>
        </p:nvSpPr>
        <p:spPr>
          <a:xfrm>
            <a:off x="269775" y="4336333"/>
            <a:ext cx="8604448" cy="954107"/>
          </a:xfrm>
          <a:prstGeom prst="rect">
            <a:avLst/>
          </a:prstGeom>
        </p:spPr>
        <p:txBody>
          <a:bodyPr wrap="square">
            <a:spAutoFit/>
          </a:bodyPr>
          <a:lstStyle/>
          <a:p>
            <a:pPr indent="304800" algn="just">
              <a:spcBef>
                <a:spcPts val="0"/>
              </a:spcBef>
              <a:spcAft>
                <a:spcPts val="0"/>
              </a:spcAft>
            </a:pPr>
            <a:r>
              <a:rPr lang="en-US" altLang="zh-CN" sz="1400" dirty="0">
                <a:latin typeface="Microsoft YaHei" panose="020B0503020204020204" pitchFamily="34" charset="-122"/>
                <a:ea typeface="Microsoft YaHei" panose="020B0503020204020204" pitchFamily="34" charset="-122"/>
                <a:cs typeface="Arial" panose="020B0604020202020204" pitchFamily="34" charset="0"/>
              </a:rPr>
              <a:t>[2] Li X, Chen H, Qi X, et al. H-</a:t>
            </a:r>
            <a:r>
              <a:rPr lang="en-US" altLang="zh-CN" sz="1400" dirty="0" err="1">
                <a:latin typeface="Microsoft YaHei" panose="020B0503020204020204" pitchFamily="34" charset="-122"/>
                <a:ea typeface="Microsoft YaHei" panose="020B0503020204020204" pitchFamily="34" charset="-122"/>
                <a:cs typeface="Arial" panose="020B0604020202020204" pitchFamily="34" charset="0"/>
              </a:rPr>
              <a:t>denseunet</a:t>
            </a:r>
            <a:r>
              <a:rPr lang="en-US" altLang="zh-CN" sz="1400" dirty="0">
                <a:latin typeface="Microsoft YaHei" panose="020B0503020204020204" pitchFamily="34" charset="-122"/>
                <a:ea typeface="Microsoft YaHei" panose="020B0503020204020204" pitchFamily="34" charset="-122"/>
                <a:cs typeface="Arial" panose="020B0604020202020204" pitchFamily="34" charset="0"/>
              </a:rPr>
              <a:t>: Hybrid densely connected </a:t>
            </a:r>
            <a:r>
              <a:rPr lang="en-US" altLang="zh-CN" sz="1400" dirty="0" err="1">
                <a:latin typeface="Microsoft YaHei" panose="020B0503020204020204" pitchFamily="34" charset="-122"/>
                <a:ea typeface="Microsoft YaHei" panose="020B0503020204020204" pitchFamily="34" charset="-122"/>
                <a:cs typeface="Arial" panose="020B0604020202020204" pitchFamily="34" charset="0"/>
              </a:rPr>
              <a:t>unet</a:t>
            </a:r>
            <a:r>
              <a:rPr lang="en-US" altLang="zh-CN" sz="1400" dirty="0">
                <a:latin typeface="Microsoft YaHei" panose="020B0503020204020204" pitchFamily="34" charset="-122"/>
                <a:ea typeface="Microsoft YaHei" panose="020B0503020204020204" pitchFamily="34" charset="-122"/>
                <a:cs typeface="Arial" panose="020B0604020202020204" pitchFamily="34" charset="0"/>
              </a:rPr>
              <a:t> for liver and tumor segmentation from </a:t>
            </a:r>
            <a:r>
              <a:rPr lang="en-US" altLang="zh-CN" sz="1400" dirty="0" err="1">
                <a:latin typeface="Microsoft YaHei" panose="020B0503020204020204" pitchFamily="34" charset="-122"/>
                <a:ea typeface="Microsoft YaHei" panose="020B0503020204020204" pitchFamily="34" charset="-122"/>
                <a:cs typeface="Arial" panose="020B0604020202020204" pitchFamily="34" charset="0"/>
              </a:rPr>
              <a:t>ct</a:t>
            </a:r>
            <a:r>
              <a:rPr lang="en-US" altLang="zh-CN" sz="1400" dirty="0">
                <a:latin typeface="Microsoft YaHei" panose="020B0503020204020204" pitchFamily="34" charset="-122"/>
                <a:ea typeface="Microsoft YaHei" panose="020B0503020204020204" pitchFamily="34" charset="-122"/>
                <a:cs typeface="Arial" panose="020B0604020202020204" pitchFamily="34" charset="0"/>
              </a:rPr>
              <a:t> volumes[J]. IEEE transactions on medical imaging, 2018, 37(12): 2663-2674.</a:t>
            </a:r>
            <a:endParaRPr lang="zh-CN" altLang="zh-CN" sz="1400" dirty="0">
              <a:latin typeface="Microsoft YaHei" panose="020B0503020204020204" pitchFamily="34" charset="-122"/>
              <a:ea typeface="Microsoft YaHei" panose="020B0503020204020204" pitchFamily="34" charset="-122"/>
              <a:cs typeface="Arial" panose="020B0604020202020204" pitchFamily="34" charset="0"/>
            </a:endParaRPr>
          </a:p>
          <a:p>
            <a:pPr indent="304800" algn="just">
              <a:spcBef>
                <a:spcPts val="0"/>
              </a:spcBef>
              <a:spcAft>
                <a:spcPts val="0"/>
              </a:spcAft>
            </a:pPr>
            <a:r>
              <a:rPr lang="en-US" altLang="zh-CN" sz="1400" dirty="0">
                <a:latin typeface="Microsoft YaHei" panose="020B0503020204020204" pitchFamily="34" charset="-122"/>
                <a:ea typeface="Microsoft YaHei" panose="020B0503020204020204" pitchFamily="34" charset="-122"/>
                <a:cs typeface="Arial" panose="020B0604020202020204" pitchFamily="34" charset="0"/>
              </a:rPr>
              <a:t>[3] Zhu W, Liu C, Wei F, et al. </a:t>
            </a:r>
            <a:r>
              <a:rPr lang="en-US" altLang="zh-CN" sz="1400" dirty="0" err="1">
                <a:latin typeface="Microsoft YaHei" panose="020B0503020204020204" pitchFamily="34" charset="-122"/>
                <a:ea typeface="Microsoft YaHei" panose="020B0503020204020204" pitchFamily="34" charset="-122"/>
                <a:cs typeface="Arial" panose="020B0604020202020204" pitchFamily="34" charset="0"/>
              </a:rPr>
              <a:t>DeepLung</a:t>
            </a:r>
            <a:r>
              <a:rPr lang="en-US" altLang="zh-CN" sz="1400" dirty="0">
                <a:latin typeface="Microsoft YaHei" panose="020B0503020204020204" pitchFamily="34" charset="-122"/>
                <a:ea typeface="Microsoft YaHei" panose="020B0503020204020204" pitchFamily="34" charset="-122"/>
                <a:cs typeface="Arial" panose="020B0604020202020204" pitchFamily="34" charset="0"/>
              </a:rPr>
              <a:t>: Deep 3D Dual Path Nets for Automated Pulmonary Nodule Detection and Classification[J]. 2018:673-681.</a:t>
            </a:r>
            <a:endParaRPr lang="zh-CN" altLang="zh-CN" sz="1400" dirty="0">
              <a:effectLst/>
              <a:latin typeface="Microsoft YaHei" panose="020B0503020204020204" pitchFamily="34" charset="-122"/>
              <a:ea typeface="Microsoft YaHei" panose="020B0503020204020204" pitchFamily="34" charset="-122"/>
              <a:cs typeface="Arial" panose="020B0604020202020204" pitchFamily="34" charset="0"/>
            </a:endParaRPr>
          </a:p>
        </p:txBody>
      </p:sp>
    </p:spTree>
    <p:extLst>
      <p:ext uri="{BB962C8B-B14F-4D97-AF65-F5344CB8AC3E}">
        <p14:creationId xmlns:p14="http://schemas.microsoft.com/office/powerpoint/2010/main" val="30036444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703</TotalTime>
  <Words>1823</Words>
  <Application>Microsoft Macintosh PowerPoint</Application>
  <PresentationFormat>全屏显示(16:9)</PresentationFormat>
  <Paragraphs>214</Paragraphs>
  <Slides>17</Slides>
  <Notes>3</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Microsoft YaHei</vt:lpstr>
      <vt:lpstr>Microsoft YaHei</vt:lpstr>
      <vt:lpstr>Arial</vt:lpstr>
      <vt:lpstr>Calibri</vt:lpstr>
      <vt:lpstr>Cambria Math</vt:lpstr>
      <vt:lpstr>Office 主题</vt:lpstr>
      <vt:lpstr>大数据医疗 肝癌影像AI诊断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大数据医疗 肝癌影响AI诊断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wy</dc:creator>
  <cp:lastModifiedBy>Microsoft Office User</cp:lastModifiedBy>
  <cp:revision>208</cp:revision>
  <dcterms:created xsi:type="dcterms:W3CDTF">2019-03-14T06:37:31Z</dcterms:created>
  <dcterms:modified xsi:type="dcterms:W3CDTF">2019-03-31T14:50:02Z</dcterms:modified>
</cp:coreProperties>
</file>